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7"/>
  </p:notesMasterIdLst>
  <p:handoutMasterIdLst>
    <p:handoutMasterId r:id="rId18"/>
  </p:handoutMasterIdLst>
  <p:sldIdLst>
    <p:sldId id="4192" r:id="rId2"/>
    <p:sldId id="4206" r:id="rId3"/>
    <p:sldId id="4233" r:id="rId4"/>
    <p:sldId id="4202" r:id="rId5"/>
    <p:sldId id="4223" r:id="rId6"/>
    <p:sldId id="4232" r:id="rId7"/>
    <p:sldId id="4210" r:id="rId8"/>
    <p:sldId id="4211" r:id="rId9"/>
    <p:sldId id="4212" r:id="rId10"/>
    <p:sldId id="4215" r:id="rId11"/>
    <p:sldId id="4219" r:id="rId12"/>
    <p:sldId id="4198" r:id="rId13"/>
    <p:sldId id="4224" r:id="rId14"/>
    <p:sldId id="4222" r:id="rId15"/>
    <p:sldId id="421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FF"/>
    <a:srgbClr val="FAFAFA"/>
    <a:srgbClr val="0C20FF"/>
    <a:srgbClr val="0053AA"/>
    <a:srgbClr val="012B56"/>
    <a:srgbClr val="F8FADD"/>
    <a:srgbClr val="EFEFD1"/>
    <a:srgbClr val="E4E8B5"/>
    <a:srgbClr val="FBFF8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7"/>
    <p:restoredTop sz="92789"/>
  </p:normalViewPr>
  <p:slideViewPr>
    <p:cSldViewPr snapToGrid="0" showGuides="1">
      <p:cViewPr varScale="1">
        <p:scale>
          <a:sx n="118" d="100"/>
          <a:sy n="118" d="100"/>
        </p:scale>
        <p:origin x="1216" y="208"/>
      </p:cViewPr>
      <p:guideLst>
        <p:guide pos="3816"/>
        <p:guide orient="horz" pos="2160"/>
        <p:guide orient="horz"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4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6B21C-11CE-020C-C7C7-A56E69767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8EA4E-8C71-6B84-5246-141C21D067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3CCE7-68AE-E346-916A-F1D60BC6101A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30FC-35B1-2FBF-D872-EF6D0CB900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7598D-0469-A75F-4735-9194D06955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56C03-4C17-8648-B8BB-9EDFC8C1C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07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7F9A-864F-DE44-AF07-EDC0CAC90137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053EA-6907-8F47-ACA5-08DBFA1C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4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spcAft>
                <a:spcPts val="0"/>
              </a:spcAft>
            </a:pPr>
            <a:r>
              <a:rPr lang="en-US" dirty="0"/>
              <a:t>SIAM PP in March 2026 in Berlin?</a:t>
            </a:r>
          </a:p>
          <a:p>
            <a:pPr lvl="2">
              <a:spcAft>
                <a:spcPts val="0"/>
              </a:spcAft>
            </a:pPr>
            <a:r>
              <a:rPr lang="en-US" dirty="0"/>
              <a:t>WCCM in July 2026 in Munich?</a:t>
            </a:r>
          </a:p>
          <a:p>
            <a:pPr lvl="2">
              <a:spcAft>
                <a:spcPts val="300"/>
              </a:spcAft>
            </a:pPr>
            <a:r>
              <a:rPr lang="en-US" dirty="0"/>
              <a:t>ISC in May 2026 in Hamburg?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79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6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818A7-4FB7-5FEB-790C-AAE5D4798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A8DB56-1F31-AB1F-54BE-A6E4EFD4A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A3F37-2C19-5EAB-356D-DC945DD60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8AB14-D484-2050-D62F-A5ECDD378D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59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8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9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u="none" strike="noStrike" dirty="0">
                <a:solidFill>
                  <a:schemeClr val="bg1"/>
                </a:solidFill>
                <a:effectLst/>
                <a:latin typeface="+mn-lt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5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47EBFF-C97D-2ED7-9E00-C68534367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5E77DC-2C9B-3252-42A1-1220C6B3BB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881633" y="5639457"/>
            <a:ext cx="1057197" cy="3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u="none" strike="noStrike" dirty="0">
                <a:solidFill>
                  <a:schemeClr val="bg1"/>
                </a:solidFill>
                <a:effectLst/>
                <a:latin typeface="+mn-lt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50" b="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8068C1-323F-572A-96F9-3C07CF172E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77150" y="1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CFC8AD-FDE1-C946-6F19-1D200A5C7EB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424422" y="1728217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086AE18A-883A-AF55-B395-94D7303F8A0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44262" y="3456433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03128C2-8DFF-BDBA-C323-B9EE2FD9A54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900678" y="5175505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C0D6C5F-2EE1-E366-3882-F2CA4D85B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E8022-DF14-62B8-B246-81EB16FC65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614B7-2113-5057-CCB6-E38C5A0708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881633" y="5639457"/>
            <a:ext cx="1057197" cy="3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25A95-582E-4BBB-DEB4-056147D5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61692" y="2031023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subtitle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1BBB78-2337-77EE-6EC0-4C784C5E7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560EA2B-BE9C-1249-82D6-B7B0949F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76D2-8435-708B-9C12-A2DDE33F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6E0C3-D357-9904-3F83-469364B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DD9EA8-5FFB-C9B1-1267-6671E46F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EDC9B2-DEFB-E449-1A1F-85E60AE31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1983E-5F7D-4A6F-7455-559917154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1A6A05-6A68-95A1-41EE-FDBA7FA90F3C}"/>
              </a:ext>
            </a:extLst>
          </p:cNvPr>
          <p:cNvSpPr/>
          <p:nvPr userDrawn="1"/>
        </p:nvSpPr>
        <p:spPr>
          <a:xfrm>
            <a:off x="0" y="914400"/>
            <a:ext cx="11696699" cy="7661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alpha val="0"/>
                </a:schemeClr>
              </a:gs>
              <a:gs pos="40000">
                <a:schemeClr val="tx2">
                  <a:lumMod val="20000"/>
                  <a:lumOff val="80000"/>
                  <a:alpha val="20000"/>
                </a:schemeClr>
              </a:gs>
              <a:gs pos="60000">
                <a:schemeClr val="accent1">
                  <a:alpha val="25000"/>
                </a:schemeClr>
              </a:gs>
              <a:gs pos="100000">
                <a:schemeClr val="accent1">
                  <a:alpha val="58414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1708-074B-CB27-329D-6020CFC9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243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EF4D-A4D6-628F-7773-C9A5339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BA94E1-F833-74C4-C220-979B555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60BF7-31E7-2BD1-4BB4-C13DCDA30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4E1765-210E-6276-4BFF-2D655F43C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7968" y="1054571"/>
            <a:ext cx="9529477" cy="48577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2DB5861-DC1F-274C-DB37-975429602C12}"/>
              </a:ext>
            </a:extLst>
          </p:cNvPr>
          <p:cNvSpPr/>
          <p:nvPr userDrawn="1"/>
        </p:nvSpPr>
        <p:spPr>
          <a:xfrm rot="5400000">
            <a:off x="516549" y="1150458"/>
            <a:ext cx="529826" cy="294000"/>
          </a:xfrm>
          <a:prstGeom prst="triangl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9E6835A-8A89-91B3-CA12-BE90FD1FEF40}"/>
              </a:ext>
            </a:extLst>
          </p:cNvPr>
          <p:cNvSpPr/>
          <p:nvPr userDrawn="1"/>
        </p:nvSpPr>
        <p:spPr>
          <a:xfrm rot="5400000">
            <a:off x="204109" y="1150458"/>
            <a:ext cx="529826" cy="294000"/>
          </a:xfrm>
          <a:prstGeom prst="triangl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FC92465-7D33-6807-71D6-C420B847E784}"/>
              </a:ext>
            </a:extLst>
          </p:cNvPr>
          <p:cNvSpPr/>
          <p:nvPr userDrawn="1"/>
        </p:nvSpPr>
        <p:spPr>
          <a:xfrm rot="5400000">
            <a:off x="-117913" y="1150458"/>
            <a:ext cx="529826" cy="294000"/>
          </a:xfrm>
          <a:prstGeom prst="triangle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AE2A5084-C44C-EA39-3933-08EF7A31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11F5-00A8-177A-AD8C-C74DC54B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13" y="1228626"/>
            <a:ext cx="5582133" cy="5067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ABF7C-5569-F775-5910-F82732B6A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764" y="1228626"/>
            <a:ext cx="5434796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92EEC-0AE6-91A4-3002-A2E772C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6B168-7BCE-5553-8F95-2FA0CB1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BDE7BE-0766-0034-7D0C-E8361882A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B33AD1C-7933-2EF8-CAB0-A2F20CFC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56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98EE-734B-7927-A9F9-59E746C0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62682"/>
            <a:ext cx="5502275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A79ED-631A-4038-CD24-1318D135B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1995160"/>
            <a:ext cx="5502275" cy="429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22261-E334-48E8-A5C2-10C4156C0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062682"/>
            <a:ext cx="5410200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52312-4529-7366-8A26-B3D48C92D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1995160"/>
            <a:ext cx="5410200" cy="4298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2D12A-DDF5-F9C7-183F-B0D40537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7175-61AA-514B-24D4-5450A47E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6D97C8-0436-F62D-BFA5-717EFFE33A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AE0F15A-FB55-0A2A-8637-346EC2BA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16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2AFD62A-76F2-FED8-00D7-9815E827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95CF84F-EC16-562C-2BAD-72F51D22D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4A350AF-779F-D130-3E44-E37B55D9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87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C167D27-96EB-70A9-C8AE-F79AD23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B54AD98-93FF-50F1-2674-9C5F6C07E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5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BEAAE65-DB30-3E9B-C7B2-88F7ACE23F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8B33F-B679-0A95-7EA1-D24ED898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28194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DAD-B0D7-7273-0B9E-980C44A1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326" y="1227262"/>
            <a:ext cx="11239500" cy="50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A91-6050-8AEB-75E0-102C5DDB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2326" y="6634113"/>
            <a:ext cx="104775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tx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2EF1B-4646-6E00-A89E-1C0F8886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95B480F-57BC-AAE4-E8B1-8E74194E0AF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536" y="0"/>
            <a:ext cx="1045464" cy="19415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CF45F2-A7DC-3969-B1B1-7C78B77C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1" r:id="rId2"/>
    <p:sldLayoutId id="2147483710" r:id="rId3"/>
    <p:sldLayoutId id="2147483715" r:id="rId4"/>
    <p:sldLayoutId id="2147483714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pple Symbols" panose="02000000000000000000" pitchFamily="2" charset="-79"/>
        <a:buChar char="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4176">
          <p15:clr>
            <a:srgbClr val="F26B43"/>
          </p15:clr>
        </p15:guide>
        <p15:guide id="13" pos="216">
          <p15:clr>
            <a:srgbClr val="F26B43"/>
          </p15:clr>
        </p15:guide>
        <p15:guide id="14" orient="horz" pos="576">
          <p15:clr>
            <a:srgbClr val="F26B43"/>
          </p15:clr>
        </p15:guide>
        <p15:guide id="15" orient="horz" pos="144">
          <p15:clr>
            <a:srgbClr val="F26B43"/>
          </p15:clr>
        </p15:guide>
        <p15:guide id="16" pos="7368">
          <p15:clr>
            <a:srgbClr val="F26B43"/>
          </p15:clr>
        </p15:guide>
        <p15:guide id="17" orient="horz" pos="768">
          <p15:clr>
            <a:srgbClr val="F26B43"/>
          </p15:clr>
        </p15:guide>
        <p15:guide id="18" orient="horz" pos="3960">
          <p15:clr>
            <a:srgbClr val="F26B43"/>
          </p15:clr>
        </p15:guide>
        <p15:guide id="21" orient="horz" pos="2160">
          <p15:clr>
            <a:srgbClr val="F26B43"/>
          </p15:clr>
        </p15:guide>
        <p15:guide id="2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8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microsoft.com/office/2007/relationships/hdphoto" Target="../media/hdphoto1.wdp"/><Relationship Id="rId17" Type="http://schemas.openxmlformats.org/officeDocument/2006/relationships/image" Target="../media/image41.png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openxmlformats.org/officeDocument/2006/relationships/image" Target="../media/image29.tiff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A2410B-6AF7-5C23-C262-97C467549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894" y="1804415"/>
            <a:ext cx="7228523" cy="926593"/>
          </a:xfrm>
        </p:spPr>
        <p:txBody>
          <a:bodyPr>
            <a:normAutofit fontScale="90000"/>
          </a:bodyPr>
          <a:lstStyle/>
          <a:p>
            <a:r>
              <a:rPr lang="en-US" dirty="0"/>
              <a:t>Trilinos Introduction and Overview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7E70AA-80C4-8182-CFB3-3F7F8063F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Curtis Ober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7648E5-4D33-101D-02F7-374668BC7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4873B7-1324-8AB3-9E55-13DFF8C23AA3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dirty="0"/>
              <a:t>SAND2025-05380C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3372AE-4EB0-AF36-96F8-172343BDF00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Trilinos </a:t>
            </a:r>
            <a:r>
              <a:rPr lang="en-US"/>
              <a:t>Product Owner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2B2ACE-23E2-92D2-528F-973283EE27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May 7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  <a:p>
            <a:r>
              <a:rPr lang="en-US" dirty="0"/>
              <a:t>HPSF Conference, Chicago, IL</a:t>
            </a:r>
          </a:p>
        </p:txBody>
      </p:sp>
    </p:spTree>
    <p:extLst>
      <p:ext uri="{BB962C8B-B14F-4D97-AF65-F5344CB8AC3E}">
        <p14:creationId xmlns:p14="http://schemas.microsoft.com/office/powerpoint/2010/main" val="5639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B1F28E-382C-77CB-E806-D58F0358E3A4}"/>
              </a:ext>
            </a:extLst>
          </p:cNvPr>
          <p:cNvSpPr/>
          <p:nvPr/>
        </p:nvSpPr>
        <p:spPr>
          <a:xfrm>
            <a:off x="113313" y="1626918"/>
            <a:ext cx="11965374" cy="4950329"/>
          </a:xfrm>
          <a:prstGeom prst="roundRect">
            <a:avLst>
              <a:gd name="adj" fmla="val 4347"/>
            </a:avLst>
          </a:prstGeom>
          <a:solidFill>
            <a:srgbClr val="FFA500"/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330D-140F-A35E-35E0-3133DE38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7" y="238026"/>
            <a:ext cx="9659790" cy="676374"/>
          </a:xfrm>
        </p:spPr>
        <p:txBody>
          <a:bodyPr/>
          <a:lstStyle/>
          <a:p>
            <a:r>
              <a:rPr lang="en-US" dirty="0"/>
              <a:t>DEV</a:t>
            </a:r>
            <a:r>
              <a:rPr lang="en-US" sz="1400" dirty="0"/>
              <a:t> </a:t>
            </a:r>
            <a:r>
              <a:rPr lang="en-US" dirty="0"/>
              <a:t>Sec</a:t>
            </a:r>
            <a:r>
              <a:rPr lang="en-US" sz="1400" dirty="0"/>
              <a:t> </a:t>
            </a:r>
            <a:r>
              <a:rPr lang="en-US" dirty="0"/>
              <a:t>Ops – Supports daily Operations and 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EEAC-916D-1548-AD87-D1C954D0D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669" y="1835269"/>
            <a:ext cx="11239500" cy="464858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streamlined processes and set of tools for development of Trilinos packages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Implements various development, testing, automation tools, and IT infrastructure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Defines and sets development, test, release, update, and support processes</a:t>
            </a:r>
          </a:p>
          <a:p>
            <a:r>
              <a:rPr lang="en-US" dirty="0"/>
              <a:t>Organizes and maintains Trilinos release process</a:t>
            </a:r>
          </a:p>
          <a:p>
            <a:r>
              <a:rPr lang="en-US" dirty="0"/>
              <a:t>Leads </a:t>
            </a:r>
            <a:r>
              <a:rPr lang="en-US" dirty="0" err="1"/>
              <a:t>DevSecOps</a:t>
            </a:r>
            <a:r>
              <a:rPr lang="en-US" dirty="0"/>
              <a:t> team in performing associated tasks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9AFD2-4FFB-6E79-B45A-ECABB1DA7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12" descr="Samuel Elliott Browne's badge photo">
            <a:extLst>
              <a:ext uri="{FF2B5EF4-FFF2-40B4-BE49-F238E27FC236}">
                <a16:creationId xmlns:a16="http://schemas.microsoft.com/office/drawing/2014/main" id="{168BC037-EFCD-589A-F497-A1FBCCD2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360" y="230670"/>
            <a:ext cx="995021" cy="9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B9DBB-A75C-76C5-AF9D-758EFBCD1A27}"/>
              </a:ext>
            </a:extLst>
          </p:cNvPr>
          <p:cNvSpPr txBox="1"/>
          <p:nvPr/>
        </p:nvSpPr>
        <p:spPr>
          <a:xfrm>
            <a:off x="10033163" y="1222593"/>
            <a:ext cx="1087414" cy="27699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200" dirty="0"/>
              <a:t>Sam Browne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D42CD-77A0-C1B1-CBFE-BBE1CF30A9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36" t="13748" r="13636" b="13748"/>
          <a:stretch/>
        </p:blipFill>
        <p:spPr>
          <a:xfrm>
            <a:off x="3419988" y="4340775"/>
            <a:ext cx="1463040" cy="1458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91DFC-B621-A0FF-88E6-788FC5CDAC6D}"/>
              </a:ext>
            </a:extLst>
          </p:cNvPr>
          <p:cNvSpPr txBox="1"/>
          <p:nvPr/>
        </p:nvSpPr>
        <p:spPr>
          <a:xfrm>
            <a:off x="3419987" y="5821360"/>
            <a:ext cx="1458555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sz="1200" dirty="0"/>
              <a:t>Anderson </a:t>
            </a:r>
            <a:r>
              <a:rPr lang="en-US" sz="1200" dirty="0" err="1"/>
              <a:t>Chauphan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727ADC-D3B6-539E-DB9A-53F895AEE16D}"/>
              </a:ext>
            </a:extLst>
          </p:cNvPr>
          <p:cNvSpPr txBox="1"/>
          <p:nvPr/>
        </p:nvSpPr>
        <p:spPr>
          <a:xfrm>
            <a:off x="5382546" y="5821360"/>
            <a:ext cx="1440711" cy="27699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sz="1200" dirty="0"/>
              <a:t>Justin LaPre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CF25CB-FB61-D8D5-4BB1-B7BAB159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546" y="4345061"/>
            <a:ext cx="1449982" cy="14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95541B-A14F-23CB-5892-D387C7225F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287" t="8024" r="2761" b="8024"/>
          <a:stretch/>
        </p:blipFill>
        <p:spPr>
          <a:xfrm>
            <a:off x="7274030" y="4340775"/>
            <a:ext cx="1458555" cy="14585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9E7A61-883A-E66E-EF03-1025850FA69A}"/>
              </a:ext>
            </a:extLst>
          </p:cNvPr>
          <p:cNvSpPr txBox="1"/>
          <p:nvPr/>
        </p:nvSpPr>
        <p:spPr>
          <a:xfrm>
            <a:off x="7453712" y="5811471"/>
            <a:ext cx="959336" cy="27699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  <a:spcAft>
                <a:spcPts val="600"/>
              </a:spcAft>
            </a:pPr>
            <a:r>
              <a:rPr lang="en-US" sz="1200" dirty="0"/>
              <a:t>Joe Frye</a:t>
            </a:r>
          </a:p>
        </p:txBody>
      </p:sp>
    </p:spTree>
    <p:extLst>
      <p:ext uri="{BB962C8B-B14F-4D97-AF65-F5344CB8AC3E}">
        <p14:creationId xmlns:p14="http://schemas.microsoft.com/office/powerpoint/2010/main" val="211170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50DE94A0-1C77-E2AB-098D-461F3194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520" y="5348363"/>
            <a:ext cx="1594118" cy="8976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AF1133-207A-DB2B-7C3F-C8330013A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61" t="31032" r="13073" b="11129"/>
          <a:stretch/>
        </p:blipFill>
        <p:spPr>
          <a:xfrm>
            <a:off x="7498074" y="1737360"/>
            <a:ext cx="1188720" cy="118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1A5E6D-7A39-620D-F526-57282283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Collaborations with Users &amp;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110C1-A088-979D-CF5E-1002283DF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042819"/>
            <a:ext cx="9164726" cy="5754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Trilinos currently has collaborations with ~25 applications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75BEF-5BF8-9961-6610-50854CBB8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C476D7-968D-3D46-9F40-744384DC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96" y="1943684"/>
            <a:ext cx="1508042" cy="1049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D42E35-5F8C-82D4-6AA9-BBC0CA4CF4DC}"/>
              </a:ext>
            </a:extLst>
          </p:cNvPr>
          <p:cNvSpPr txBox="1"/>
          <p:nvPr/>
        </p:nvSpPr>
        <p:spPr>
          <a:xfrm>
            <a:off x="6289033" y="2061039"/>
            <a:ext cx="1474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1100" dirty="0">
                <a:solidFill>
                  <a:srgbClr val="313131"/>
                </a:solidFill>
              </a:rPr>
              <a:t>H</a:t>
            </a:r>
            <a:r>
              <a:rPr lang="en-US" sz="1100" dirty="0">
                <a:solidFill>
                  <a:srgbClr val="313131"/>
                </a:solidFill>
                <a:effectLst/>
              </a:rPr>
              <a:t>igh-fidelity, robust, solutions</a:t>
            </a:r>
            <a:r>
              <a:rPr lang="en-US" sz="1100" dirty="0">
                <a:solidFill>
                  <a:srgbClr val="313131"/>
                </a:solidFill>
              </a:rPr>
              <a:t> for </a:t>
            </a:r>
            <a:r>
              <a:rPr lang="en-US" sz="1100" dirty="0">
                <a:solidFill>
                  <a:srgbClr val="313131"/>
                </a:solidFill>
                <a:effectLst/>
              </a:rPr>
              <a:t>Maxwell’s Equations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4ED30-2DF7-455A-86CC-EFB85D6A1A8D}"/>
              </a:ext>
            </a:extLst>
          </p:cNvPr>
          <p:cNvSpPr txBox="1"/>
          <p:nvPr/>
        </p:nvSpPr>
        <p:spPr>
          <a:xfrm>
            <a:off x="6263761" y="171112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b="1" dirty="0"/>
              <a:t>Gemma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530FA6-6431-8A71-8F46-8DA74E62E8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3" y="3382244"/>
            <a:ext cx="1572625" cy="300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22085F-E2D0-22E4-383E-62AF8FC05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391" y="2018859"/>
            <a:ext cx="2106222" cy="10548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95625F-C59C-40E8-70F2-C42B52CCB159}"/>
              </a:ext>
            </a:extLst>
          </p:cNvPr>
          <p:cNvSpPr txBox="1"/>
          <p:nvPr/>
        </p:nvSpPr>
        <p:spPr>
          <a:xfrm>
            <a:off x="3688740" y="1676322"/>
            <a:ext cx="2284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dirty="0">
                <a:solidFill>
                  <a:srgbClr val="0C20FF"/>
                </a:solidFill>
              </a:rPr>
              <a:t>2D-3D Compressible CFD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2B8F9D-55C6-3D52-014D-39C010DE21C0}"/>
              </a:ext>
            </a:extLst>
          </p:cNvPr>
          <p:cNvSpPr txBox="1"/>
          <p:nvPr/>
        </p:nvSpPr>
        <p:spPr>
          <a:xfrm>
            <a:off x="373276" y="3718510"/>
            <a:ext cx="15544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</a:rPr>
              <a:t>P</a:t>
            </a:r>
            <a:r>
              <a:rPr lang="en-US" sz="1100" dirty="0">
                <a:solidFill>
                  <a:srgbClr val="000000"/>
                </a:solidFill>
                <a:effectLst/>
              </a:rPr>
              <a:t>lasma simulations over a broad density ranges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1C2E30D-BF8E-DC5A-BB27-14FC6F3CC9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572" r="23021"/>
          <a:stretch/>
        </p:blipFill>
        <p:spPr>
          <a:xfrm>
            <a:off x="2028075" y="3272724"/>
            <a:ext cx="1408632" cy="1053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6283BD-5325-CAE2-F3A3-6B9D3CFD40C4}"/>
              </a:ext>
            </a:extLst>
          </p:cNvPr>
          <p:cNvSpPr txBox="1"/>
          <p:nvPr/>
        </p:nvSpPr>
        <p:spPr>
          <a:xfrm>
            <a:off x="9016012" y="3409284"/>
            <a:ext cx="3119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100" dirty="0"/>
              <a:t>Heat Transfer, Thermal Radiation, Chemistry, Multiphase flow, Fire/Combustion</a:t>
            </a:r>
          </a:p>
        </p:txBody>
      </p:sp>
      <p:pic>
        <p:nvPicPr>
          <p:cNvPr id="29" name="Picture 9">
            <a:extLst>
              <a:ext uri="{FF2B5EF4-FFF2-40B4-BE49-F238E27FC236}">
                <a16:creationId xmlns:a16="http://schemas.microsoft.com/office/drawing/2014/main" id="{41049FF7-92F3-CBAD-F455-8BF2B3B8C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13831" y="2359108"/>
            <a:ext cx="1231157" cy="975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Content Placeholder 11">
            <a:extLst>
              <a:ext uri="{FF2B5EF4-FFF2-40B4-BE49-F238E27FC236}">
                <a16:creationId xmlns:a16="http://schemas.microsoft.com/office/drawing/2014/main" id="{E8AF3A03-C51C-AEBE-4860-6EECC96CA7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6663" y="2300986"/>
            <a:ext cx="1043876" cy="1039066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4A804922-72E8-2E03-A4B0-1E568B931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249" y="3970542"/>
            <a:ext cx="1043876" cy="101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 descr="C:\Users\tfwalsh\Desktop\Picture1.jpg">
            <a:extLst>
              <a:ext uri="{FF2B5EF4-FFF2-40B4-BE49-F238E27FC236}">
                <a16:creationId xmlns:a16="http://schemas.microsoft.com/office/drawing/2014/main" id="{44FAEAE1-85BA-0105-9327-547E1548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645" b="89953" l="9886" r="89924">
                        <a14:foregroundMark x1="24525" y1="80374" x2="20342" y2="51168"/>
                        <a14:foregroundMark x1="20342" y1="51168" x2="34981" y2="31308"/>
                        <a14:foregroundMark x1="34981" y1="31308" x2="71483" y2="10514"/>
                        <a14:foregroundMark x1="71483" y1="10514" x2="62738" y2="36682"/>
                        <a14:foregroundMark x1="62738" y1="36682" x2="44677" y2="50000"/>
                        <a14:foregroundMark x1="44677" y1="50000" x2="64259" y2="52336"/>
                        <a14:foregroundMark x1="64259" y1="52336" x2="75856" y2="36682"/>
                        <a14:foregroundMark x1="77757" y1="10981" x2="77757" y2="10981"/>
                        <a14:foregroundMark x1="30989" y1="34346" x2="44867" y2="23598"/>
                        <a14:foregroundMark x1="19772" y1="46028" x2="22624" y2="37850"/>
                        <a14:foregroundMark x1="56464" y1="10981" x2="68821" y2="8645"/>
                        <a14:foregroundMark x1="80228" y1="25935" x2="76046" y2="10514"/>
                        <a14:foregroundMark x1="18631" y1="81776" x2="17110" y2="78505"/>
                        <a14:foregroundMark x1="80038" y1="14486" x2="76426" y2="10514"/>
                        <a14:foregroundMark x1="72814" y1="11215" x2="69962" y2="9112"/>
                        <a14:foregroundMark x1="69202" y1="9346" x2="69202" y2="9346"/>
                        <a14:foregroundMark x1="67681" y1="9346" x2="69582" y2="9346"/>
                        <a14:foregroundMark x1="62167" y1="15421" x2="68061" y2="8879"/>
                        <a14:foregroundMark x1="73194" y1="13084" x2="69582" y2="8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8703" y="3821370"/>
            <a:ext cx="1918562" cy="125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43B485D-43A3-A9F9-FB10-12E9CA90FB8D}"/>
              </a:ext>
            </a:extLst>
          </p:cNvPr>
          <p:cNvSpPr txBox="1"/>
          <p:nvPr/>
        </p:nvSpPr>
        <p:spPr>
          <a:xfrm>
            <a:off x="8920659" y="4991876"/>
            <a:ext cx="3192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100" dirty="0"/>
              <a:t>Vibration Calculations for Structural Dynamics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DD258-1E9A-9296-D23A-E76F874413F3}"/>
              </a:ext>
            </a:extLst>
          </p:cNvPr>
          <p:cNvSpPr txBox="1"/>
          <p:nvPr/>
        </p:nvSpPr>
        <p:spPr>
          <a:xfrm>
            <a:off x="183246" y="2332082"/>
            <a:ext cx="20211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1100" dirty="0"/>
              <a:t>C</a:t>
            </a:r>
            <a:r>
              <a:rPr lang="en-US" sz="1100" dirty="0">
                <a:effectLst/>
              </a:rPr>
              <a:t>redible full-system virtual flight-testing platform for hypersonic vehicles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1009D3-63DC-147F-BFC3-41E613769B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899" y="1713772"/>
            <a:ext cx="2021174" cy="67840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C82AA12-0C76-56A5-A891-7AD4A16ECB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69" y="4568302"/>
            <a:ext cx="1235022" cy="10071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1AA17A4-C55E-04E3-7E26-1D2A950F14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58392" y="3182780"/>
            <a:ext cx="1749489" cy="80745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62600A4-01C6-B178-1701-40E6B935DE75}"/>
              </a:ext>
            </a:extLst>
          </p:cNvPr>
          <p:cNvSpPr txBox="1"/>
          <p:nvPr/>
        </p:nvSpPr>
        <p:spPr>
          <a:xfrm>
            <a:off x="4146008" y="3869901"/>
            <a:ext cx="1749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100" dirty="0"/>
              <a:t>High-performance analog circuit simulator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BE16E45-240B-CB14-2A67-E8840159DF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027" y="4621524"/>
            <a:ext cx="1554480" cy="88078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5B35E65-6472-DE7C-2BFD-15B0C7C65DEB}"/>
              </a:ext>
            </a:extLst>
          </p:cNvPr>
          <p:cNvSpPr txBox="1"/>
          <p:nvPr/>
        </p:nvSpPr>
        <p:spPr>
          <a:xfrm>
            <a:off x="6536341" y="3217177"/>
            <a:ext cx="113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b="1" dirty="0" err="1"/>
              <a:t>Drekar</a:t>
            </a:r>
            <a:endParaRPr lang="en-US" b="1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BDCEEE2-1EF8-AEEF-2B09-E7A7931FDC85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679" r="57557"/>
          <a:stretch/>
        </p:blipFill>
        <p:spPr>
          <a:xfrm>
            <a:off x="7641582" y="3270113"/>
            <a:ext cx="930918" cy="12924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B6CA336-5034-6BB1-9D53-031B978B62F2}"/>
              </a:ext>
            </a:extLst>
          </p:cNvPr>
          <p:cNvSpPr txBox="1"/>
          <p:nvPr/>
        </p:nvSpPr>
        <p:spPr>
          <a:xfrm>
            <a:off x="6559415" y="3640168"/>
            <a:ext cx="11355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100" dirty="0"/>
              <a:t>Plasma Confinement, Tokamak Instabilities / Disruptions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C052711-49AA-0C5A-19AA-EBF0CBBE0E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3995" y="5534630"/>
            <a:ext cx="1188720" cy="100072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F3CAD98-7818-F66A-C1E2-32C635E459E1}"/>
              </a:ext>
            </a:extLst>
          </p:cNvPr>
          <p:cNvSpPr txBox="1"/>
          <p:nvPr/>
        </p:nvSpPr>
        <p:spPr>
          <a:xfrm>
            <a:off x="6271904" y="5737059"/>
            <a:ext cx="1575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100" dirty="0"/>
              <a:t>Finite element code for the solution and analysis of multi-physics problems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9754BED-2FFF-A533-BCFC-9E9DEE30B7A2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9190" t="8653" r="5560" b="12062"/>
          <a:stretch/>
        </p:blipFill>
        <p:spPr>
          <a:xfrm>
            <a:off x="1423835" y="5819609"/>
            <a:ext cx="1989115" cy="100072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EB64A60-783A-6E3D-34E7-0A1BD7E794F6}"/>
              </a:ext>
            </a:extLst>
          </p:cNvPr>
          <p:cNvSpPr txBox="1"/>
          <p:nvPr/>
        </p:nvSpPr>
        <p:spPr>
          <a:xfrm>
            <a:off x="170078" y="564353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9C907E"/>
                </a:solidFill>
                <a:effectLst/>
                <a:latin typeface="Helvetica" pitchFamily="2" charset="0"/>
              </a:rPr>
              <a:t>Grafiki</a:t>
            </a:r>
            <a:endParaRPr lang="en-US" b="1" dirty="0">
              <a:solidFill>
                <a:srgbClr val="9C907E"/>
              </a:solidFill>
              <a:effectLst/>
              <a:latin typeface="Helvetic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5793E1-6D04-A4C6-8999-3E7D4D63CFB0}"/>
              </a:ext>
            </a:extLst>
          </p:cNvPr>
          <p:cNvSpPr txBox="1"/>
          <p:nvPr/>
        </p:nvSpPr>
        <p:spPr>
          <a:xfrm>
            <a:off x="158682" y="5978972"/>
            <a:ext cx="1507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effectLst/>
              </a:rPr>
              <a:t>High-Performance Distributed</a:t>
            </a:r>
          </a:p>
          <a:p>
            <a:r>
              <a:rPr lang="en-US" sz="1100" dirty="0">
                <a:effectLst/>
              </a:rPr>
              <a:t>Graph-based Algorithms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FFB884-A931-4000-E848-FD1AE4FF1DA1}"/>
              </a:ext>
            </a:extLst>
          </p:cNvPr>
          <p:cNvSpPr txBox="1"/>
          <p:nvPr/>
        </p:nvSpPr>
        <p:spPr>
          <a:xfrm>
            <a:off x="3717422" y="5198208"/>
            <a:ext cx="2284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100" dirty="0"/>
              <a:t>Semiconductor device modeling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17C1EA2-A2C1-F3AF-C2BC-F3B3E41FEE16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20680" b="94"/>
          <a:stretch/>
        </p:blipFill>
        <p:spPr>
          <a:xfrm>
            <a:off x="3829499" y="4465744"/>
            <a:ext cx="2035440" cy="731520"/>
          </a:xfrm>
          <a:prstGeom prst="rect">
            <a:avLst/>
          </a:prstGeom>
        </p:spPr>
      </p:pic>
      <p:sp>
        <p:nvSpPr>
          <p:cNvPr id="56" name="Slide Number Placeholder 3">
            <a:extLst>
              <a:ext uri="{FF2B5EF4-FFF2-40B4-BE49-F238E27FC236}">
                <a16:creationId xmlns:a16="http://schemas.microsoft.com/office/drawing/2014/main" id="{EA1E6E7D-DDBC-2275-111C-792C77F076F2}"/>
              </a:ext>
            </a:extLst>
          </p:cNvPr>
          <p:cNvSpPr txBox="1">
            <a:spLocks/>
          </p:cNvSpPr>
          <p:nvPr/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i="0" kern="1200">
                <a:solidFill>
                  <a:schemeClr val="tx2"/>
                </a:solidFill>
                <a:latin typeface="Exo 2 Semi 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B6B91F-BB11-E946-B7F6-1372EDB8DEC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5698FBE-D779-52D2-EA18-8F6242AB8BD4}"/>
              </a:ext>
            </a:extLst>
          </p:cNvPr>
          <p:cNvSpPr txBox="1"/>
          <p:nvPr/>
        </p:nvSpPr>
        <p:spPr>
          <a:xfrm>
            <a:off x="3417251" y="6049802"/>
            <a:ext cx="137912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Shock hydrodynamics and multi-physics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6A31D6F-9C03-55EF-9211-9CB19D59D7A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39250" y="5665454"/>
            <a:ext cx="1322279" cy="99450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2F493CC-3FE6-236E-A71F-0F3B81295935}"/>
              </a:ext>
            </a:extLst>
          </p:cNvPr>
          <p:cNvSpPr txBox="1"/>
          <p:nvPr/>
        </p:nvSpPr>
        <p:spPr>
          <a:xfrm>
            <a:off x="3403507" y="5692849"/>
            <a:ext cx="96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Alegra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2A4BB7-03B9-65FB-F58A-C75630DAE578}"/>
              </a:ext>
            </a:extLst>
          </p:cNvPr>
          <p:cNvSpPr txBox="1"/>
          <p:nvPr/>
        </p:nvSpPr>
        <p:spPr>
          <a:xfrm>
            <a:off x="9006483" y="5358627"/>
            <a:ext cx="138995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b="1" dirty="0"/>
              <a:t>4C</a:t>
            </a:r>
            <a:r>
              <a:rPr lang="en-US" dirty="0"/>
              <a:t> </a:t>
            </a:r>
            <a:r>
              <a:rPr lang="en-US" sz="1100" b="1" dirty="0"/>
              <a:t>Comprehensive Computational Community Code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05F8D1-95B3-A2CA-4E50-0BC950513992}"/>
              </a:ext>
            </a:extLst>
          </p:cNvPr>
          <p:cNvSpPr txBox="1"/>
          <p:nvPr/>
        </p:nvSpPr>
        <p:spPr>
          <a:xfrm>
            <a:off x="9025634" y="6193700"/>
            <a:ext cx="2843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1100" dirty="0"/>
              <a:t>Multi-physics research code for a plethora of computational mechanics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04FBC1A-11B9-9DAF-07DE-B14C59BF967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81452" y="4774070"/>
            <a:ext cx="1883869" cy="97666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289AF80-AFE4-0B78-5F3E-C4B26CA79B7C}"/>
              </a:ext>
            </a:extLst>
          </p:cNvPr>
          <p:cNvSpPr txBox="1"/>
          <p:nvPr/>
        </p:nvSpPr>
        <p:spPr>
          <a:xfrm>
            <a:off x="9151249" y="1455794"/>
            <a:ext cx="146353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Rapid development of modern finite element codes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62B29D-773F-36DC-B9B7-ED82F2310610}"/>
              </a:ext>
            </a:extLst>
          </p:cNvPr>
          <p:cNvSpPr txBox="1"/>
          <p:nvPr/>
        </p:nvSpPr>
        <p:spPr>
          <a:xfrm>
            <a:off x="9195243" y="1108102"/>
            <a:ext cx="109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b="1" dirty="0" err="1"/>
              <a:t>deal.II</a:t>
            </a:r>
            <a:endParaRPr lang="en-US" b="1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F7E93F3-8393-E2DA-3A98-9E2ACF07345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71676" y="1111598"/>
            <a:ext cx="1097735" cy="94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32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0DACAF-469A-E4E4-3F42-11FB47FC4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" y="961926"/>
            <a:ext cx="11342111" cy="5671056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559EEC0D-55A7-AA52-5565-A1AD34A3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Trilinos Package history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C7A48-81A8-AF33-49B6-E1E2EAD3B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680CC4-97FF-ED83-1EAF-8D6E51E94D16}"/>
              </a:ext>
            </a:extLst>
          </p:cNvPr>
          <p:cNvSpPr/>
          <p:nvPr/>
        </p:nvSpPr>
        <p:spPr>
          <a:xfrm>
            <a:off x="6319777" y="4119530"/>
            <a:ext cx="2592729" cy="1165539"/>
          </a:xfrm>
          <a:prstGeom prst="roundRect">
            <a:avLst/>
          </a:prstGeom>
          <a:solidFill>
            <a:srgbClr val="00BFE8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Peak: 58 packages</a:t>
            </a:r>
          </a:p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FY2026: 38 packages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AD4EE-79A4-F2D4-ED72-A8C3CDB1E949}"/>
              </a:ext>
            </a:extLst>
          </p:cNvPr>
          <p:cNvSpPr txBox="1"/>
          <p:nvPr/>
        </p:nvSpPr>
        <p:spPr>
          <a:xfrm>
            <a:off x="11055683" y="3435447"/>
            <a:ext cx="1109599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050" dirty="0"/>
              <a:t>PyTrilinos2</a:t>
            </a:r>
          </a:p>
          <a:p>
            <a:pPr algn="l"/>
            <a:r>
              <a:rPr lang="en-US" sz="1050" dirty="0"/>
              <a:t>Amesos2</a:t>
            </a:r>
          </a:p>
          <a:p>
            <a:pPr algn="l"/>
            <a:r>
              <a:rPr lang="en-US" sz="1050" dirty="0" err="1"/>
              <a:t>Stratimikos</a:t>
            </a:r>
            <a:endParaRPr lang="en-US" sz="1050" dirty="0"/>
          </a:p>
          <a:p>
            <a:pPr algn="l"/>
            <a:r>
              <a:rPr lang="en-US" sz="1050" dirty="0"/>
              <a:t>Tpetra</a:t>
            </a:r>
          </a:p>
          <a:p>
            <a:pPr algn="l"/>
            <a:endParaRPr lang="en-US" sz="1050" dirty="0"/>
          </a:p>
          <a:p>
            <a:pPr algn="l"/>
            <a:r>
              <a:rPr lang="en-US" sz="1050" dirty="0"/>
              <a:t>Ifpack2</a:t>
            </a:r>
          </a:p>
          <a:p>
            <a:pPr algn="l"/>
            <a:r>
              <a:rPr lang="en-US" sz="1050" dirty="0"/>
              <a:t>Intrepid2</a:t>
            </a:r>
          </a:p>
          <a:p>
            <a:pPr algn="l"/>
            <a:r>
              <a:rPr lang="en-US" sz="1050" dirty="0"/>
              <a:t>Zoltan/Zoltan2</a:t>
            </a:r>
          </a:p>
          <a:p>
            <a:pPr algn="l"/>
            <a:r>
              <a:rPr lang="en-US" sz="1050" dirty="0" err="1"/>
              <a:t>MueLu</a:t>
            </a:r>
            <a:endParaRPr lang="en-US" sz="1050" dirty="0"/>
          </a:p>
          <a:p>
            <a:pPr algn="l"/>
            <a:endParaRPr lang="en-US" sz="1050" dirty="0"/>
          </a:p>
          <a:p>
            <a:pPr algn="l"/>
            <a:r>
              <a:rPr lang="en-US" sz="1050" dirty="0"/>
              <a:t>Adelus</a:t>
            </a:r>
          </a:p>
          <a:p>
            <a:pPr algn="l"/>
            <a:endParaRPr lang="en-US" sz="1050" dirty="0"/>
          </a:p>
        </p:txBody>
      </p:sp>
      <p:sp>
        <p:nvSpPr>
          <p:cNvPr id="4" name="Circular Arrow 3">
            <a:extLst>
              <a:ext uri="{FF2B5EF4-FFF2-40B4-BE49-F238E27FC236}">
                <a16:creationId xmlns:a16="http://schemas.microsoft.com/office/drawing/2014/main" id="{B95E71CE-55DB-68F4-A915-EA7CE9BDECB9}"/>
              </a:ext>
            </a:extLst>
          </p:cNvPr>
          <p:cNvSpPr/>
          <p:nvPr/>
        </p:nvSpPr>
        <p:spPr>
          <a:xfrm>
            <a:off x="10243038" y="2615013"/>
            <a:ext cx="1463463" cy="1377103"/>
          </a:xfrm>
          <a:prstGeom prst="circularArrow">
            <a:avLst/>
          </a:prstGeom>
          <a:solidFill>
            <a:srgbClr val="00B05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FE8621-F930-CD2F-A904-5950BEDDC379}"/>
              </a:ext>
            </a:extLst>
          </p:cNvPr>
          <p:cNvSpPr txBox="1"/>
          <p:nvPr/>
        </p:nvSpPr>
        <p:spPr>
          <a:xfrm>
            <a:off x="10393949" y="1968682"/>
            <a:ext cx="153517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/>
              <a:t>Epetra Deprecation</a:t>
            </a:r>
          </a:p>
        </p:txBody>
      </p:sp>
    </p:spTree>
    <p:extLst>
      <p:ext uri="{BB962C8B-B14F-4D97-AF65-F5344CB8AC3E}">
        <p14:creationId xmlns:p14="http://schemas.microsoft.com/office/powerpoint/2010/main" val="38940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77B6-DC83-94A0-4462-1BE06C58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Epetra Removal – SEPT. 2025!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83F9A-85C3-7DF8-EA52-06C40E137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29" y="1225691"/>
            <a:ext cx="5285893" cy="54131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Epetra/Tpetra has been around for 20+ years</a:t>
            </a:r>
          </a:p>
          <a:p>
            <a:pPr lvl="1"/>
            <a:r>
              <a:rPr lang="en-US" dirty="0"/>
              <a:t>Many applications have been dependent on Epetra</a:t>
            </a:r>
          </a:p>
          <a:p>
            <a:r>
              <a:rPr lang="en-US" dirty="0"/>
              <a:t>Driver for deprecation</a:t>
            </a:r>
          </a:p>
          <a:p>
            <a:pPr lvl="1"/>
            <a:r>
              <a:rPr lang="en-US" dirty="0"/>
              <a:t>Reduce costs of duplicative code</a:t>
            </a:r>
          </a:p>
          <a:p>
            <a:pPr lvl="1"/>
            <a:r>
              <a:rPr lang="en-US" dirty="0"/>
              <a:t>Reduce complexity of Trilinos DAG</a:t>
            </a:r>
          </a:p>
          <a:p>
            <a:r>
              <a:rPr lang="en-US" b="1" dirty="0">
                <a:solidFill>
                  <a:srgbClr val="FF0000"/>
                </a:solidFill>
              </a:rPr>
              <a:t>Deprecated packages </a:t>
            </a:r>
            <a:r>
              <a:rPr lang="en-US" dirty="0"/>
              <a:t>will be moved from the Trilinos repo to individual package repos</a:t>
            </a:r>
          </a:p>
          <a:p>
            <a:r>
              <a:rPr lang="en-US" dirty="0"/>
              <a:t>If you are still using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Deprecated packages</a:t>
            </a:r>
            <a:r>
              <a:rPr lang="en-US" dirty="0"/>
              <a:t>, transition to Tpetra packages </a:t>
            </a:r>
            <a:r>
              <a:rPr lang="en-US" b="1" dirty="0"/>
              <a:t>ASAP</a:t>
            </a:r>
            <a:r>
              <a:rPr lang="en-US" dirty="0"/>
              <a:t>.</a:t>
            </a:r>
          </a:p>
          <a:p>
            <a:pPr lvl="1"/>
            <a:r>
              <a:rPr lang="en-US" b="1" dirty="0">
                <a:solidFill>
                  <a:srgbClr val="0C20FF"/>
                </a:solidFill>
              </a:rPr>
              <a:t>Dependent packages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Build and test without Epetra</a:t>
            </a:r>
          </a:p>
          <a:p>
            <a:pPr lvl="2"/>
            <a:r>
              <a:rPr lang="en-US" dirty="0"/>
              <a:t>Test capabilities for functionality/performance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1A2E9-F77F-3666-76EF-5C33A2F17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1FF827-36FE-C054-4CDC-C689ECCF52D2}"/>
              </a:ext>
            </a:extLst>
          </p:cNvPr>
          <p:cNvSpPr txBox="1">
            <a:spLocks/>
          </p:cNvSpPr>
          <p:nvPr/>
        </p:nvSpPr>
        <p:spPr>
          <a:xfrm>
            <a:off x="5717346" y="891250"/>
            <a:ext cx="3235826" cy="594360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"/>
              </a:spcAft>
              <a:buFont typeface="Arial" panose="020B0604020202020204" pitchFamily="34" charset="0"/>
              <a:buNone/>
            </a:pPr>
            <a:r>
              <a:rPr lang="en-US" b="1" u="sng" dirty="0">
                <a:solidFill>
                  <a:srgbClr val="FF0000"/>
                </a:solidFill>
              </a:rPr>
              <a:t>Deprecated Epetra Stack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Amesos</a:t>
            </a: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AztecOO</a:t>
            </a: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Epetra</a:t>
            </a: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EpetraExt</a:t>
            </a: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Ifpack</a:t>
            </a: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Intrepid</a:t>
            </a: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Isorropia</a:t>
            </a: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ML</a:t>
            </a:r>
          </a:p>
          <a:p>
            <a:pPr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</a:rPr>
              <a:t>New Package</a:t>
            </a: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Pliris</a:t>
            </a: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PyTrilinos</a:t>
            </a: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ThyraEpetraAdapters</a:t>
            </a: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ThyraEpetraExtAdapters</a:t>
            </a: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Triutils</a:t>
            </a:r>
            <a:endParaRPr lang="en-US" dirty="0">
              <a:solidFill>
                <a:srgbClr val="FF0000"/>
              </a:solidFill>
            </a:endParaRPr>
          </a:p>
          <a:p>
            <a:pPr>
              <a:spcAft>
                <a:spcPts val="200"/>
              </a:spcAft>
            </a:pPr>
            <a:r>
              <a:rPr lang="en-US" dirty="0" err="1">
                <a:solidFill>
                  <a:srgbClr val="FF0000"/>
                </a:solidFill>
              </a:rPr>
              <a:t>ShyLU_DDCore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6208E9-8784-9258-6615-D027BC4512DD}"/>
              </a:ext>
            </a:extLst>
          </p:cNvPr>
          <p:cNvSpPr txBox="1">
            <a:spLocks/>
          </p:cNvSpPr>
          <p:nvPr/>
        </p:nvSpPr>
        <p:spPr>
          <a:xfrm>
            <a:off x="8983526" y="914400"/>
            <a:ext cx="2699401" cy="594360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solidFill>
                  <a:srgbClr val="0C20FF"/>
                </a:solidFill>
              </a:rPr>
              <a:t>Dependent on Epetra</a:t>
            </a:r>
            <a:endParaRPr lang="en-US" b="1" dirty="0">
              <a:solidFill>
                <a:srgbClr val="0C20FF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C20FF"/>
                </a:solidFill>
              </a:rPr>
              <a:t>Amesos2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C20FF"/>
                </a:solidFill>
              </a:rPr>
              <a:t>Anasazi</a:t>
            </a: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0C20FF"/>
                </a:solidFill>
              </a:rPr>
              <a:t>Belos</a:t>
            </a:r>
            <a:endParaRPr lang="en-US" dirty="0">
              <a:solidFill>
                <a:srgbClr val="0C20FF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0C20FF"/>
                </a:solidFill>
              </a:rPr>
              <a:t>Galeri</a:t>
            </a:r>
            <a:endParaRPr lang="en-US" dirty="0">
              <a:solidFill>
                <a:srgbClr val="0C20FF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0C20FF"/>
                </a:solidFill>
              </a:rPr>
              <a:t>MueLu</a:t>
            </a:r>
            <a:endParaRPr lang="en-US" dirty="0">
              <a:solidFill>
                <a:srgbClr val="0C20FF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C20FF"/>
                </a:solidFill>
              </a:rPr>
              <a:t>NOX</a:t>
            </a: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0C20FF"/>
                </a:solidFill>
              </a:rPr>
              <a:t>PanzerDiscFE</a:t>
            </a:r>
            <a:endParaRPr lang="en-US" dirty="0">
              <a:solidFill>
                <a:srgbClr val="0C20FF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0C20FF"/>
                </a:solidFill>
              </a:rPr>
              <a:t>PanzerDofMgr</a:t>
            </a:r>
            <a:endParaRPr lang="en-US" dirty="0">
              <a:solidFill>
                <a:srgbClr val="0C20FF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C20FF"/>
                </a:solidFill>
              </a:rPr>
              <a:t>Piro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C20FF"/>
                </a:solidFill>
              </a:rPr>
              <a:t>ROL</a:t>
            </a: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0C20FF"/>
                </a:solidFill>
              </a:rPr>
              <a:t>ShyLU_DDFROSch</a:t>
            </a:r>
            <a:r>
              <a:rPr lang="en-US" dirty="0">
                <a:solidFill>
                  <a:srgbClr val="0C20FF"/>
                </a:solidFill>
              </a:rPr>
              <a:t>, 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C20FF"/>
                </a:solidFill>
              </a:rPr>
              <a:t>Teko</a:t>
            </a: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0C20FF"/>
                </a:solidFill>
              </a:rPr>
              <a:t>TpetraCore</a:t>
            </a:r>
            <a:endParaRPr lang="en-US" dirty="0">
              <a:solidFill>
                <a:srgbClr val="0C20FF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0C20FF"/>
                </a:solidFill>
              </a:rPr>
              <a:t>TrilinosCouplings</a:t>
            </a:r>
            <a:endParaRPr lang="en-US" dirty="0">
              <a:solidFill>
                <a:srgbClr val="0C20FF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0C20FF"/>
                </a:solidFill>
              </a:rPr>
              <a:t>Stokhos</a:t>
            </a:r>
            <a:endParaRPr lang="en-US" dirty="0">
              <a:solidFill>
                <a:srgbClr val="0C20FF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0C20FF"/>
                </a:solidFill>
              </a:rPr>
              <a:t>Stratimikos</a:t>
            </a:r>
            <a:endParaRPr lang="en-US" dirty="0">
              <a:solidFill>
                <a:srgbClr val="0C20FF"/>
              </a:solidFill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C20FF"/>
                </a:solidFill>
              </a:rPr>
              <a:t>Xpetra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C20FF"/>
                </a:solidFill>
              </a:rPr>
              <a:t>Zoltan2Core</a:t>
            </a:r>
          </a:p>
        </p:txBody>
      </p:sp>
    </p:spTree>
    <p:extLst>
      <p:ext uri="{BB962C8B-B14F-4D97-AF65-F5344CB8AC3E}">
        <p14:creationId xmlns:p14="http://schemas.microsoft.com/office/powerpoint/2010/main" val="103807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F7A6-4CB6-2606-5804-ACAEA7C7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Trilinos Users-Developers Group (TUG)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516AF-9739-7C9D-9B1A-D8FAC5B96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529" y="2300187"/>
            <a:ext cx="2162753" cy="750853"/>
          </a:xfrm>
        </p:spPr>
        <p:txBody>
          <a:bodyPr>
            <a:normAutofit/>
          </a:bodyPr>
          <a:lstStyle/>
          <a:p>
            <a:pPr marL="0" indent="0" algn="r">
              <a:spcAft>
                <a:spcPts val="0"/>
              </a:spcAft>
              <a:buNone/>
            </a:pPr>
            <a:r>
              <a:rPr lang="en-US" dirty="0"/>
              <a:t>Introduction</a:t>
            </a:r>
          </a:p>
          <a:p>
            <a:pPr marL="0" indent="0" algn="r">
              <a:spcAft>
                <a:spcPts val="0"/>
              </a:spcAft>
              <a:buNone/>
            </a:pPr>
            <a:r>
              <a:rPr lang="en-US" dirty="0"/>
              <a:t>and Area Leads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B1016-0CCC-451E-B31A-3BC3AA79C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AEA1B-CE4D-31F1-1F81-B98880C6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98" y="931017"/>
            <a:ext cx="5658005" cy="5688957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C650551A-6408-97D1-DD8F-2394AD4D1122}"/>
              </a:ext>
            </a:extLst>
          </p:cNvPr>
          <p:cNvSpPr/>
          <p:nvPr/>
        </p:nvSpPr>
        <p:spPr>
          <a:xfrm>
            <a:off x="4188147" y="1335819"/>
            <a:ext cx="389614" cy="267959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8776B31-E4AE-A853-2A4D-BD8361961F92}"/>
              </a:ext>
            </a:extLst>
          </p:cNvPr>
          <p:cNvSpPr/>
          <p:nvPr/>
        </p:nvSpPr>
        <p:spPr>
          <a:xfrm>
            <a:off x="4188147" y="4089246"/>
            <a:ext cx="389614" cy="125403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1A0B8A-23BE-8DAE-8946-82AE937ED8CE}"/>
              </a:ext>
            </a:extLst>
          </p:cNvPr>
          <p:cNvSpPr txBox="1">
            <a:spLocks/>
          </p:cNvSpPr>
          <p:nvPr/>
        </p:nvSpPr>
        <p:spPr>
          <a:xfrm>
            <a:off x="1789044" y="4541877"/>
            <a:ext cx="2083240" cy="3487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User Talks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EB8DF5-7771-8C63-5FFE-879C9F7EBBFA}"/>
              </a:ext>
            </a:extLst>
          </p:cNvPr>
          <p:cNvSpPr txBox="1">
            <a:spLocks/>
          </p:cNvSpPr>
          <p:nvPr/>
        </p:nvSpPr>
        <p:spPr>
          <a:xfrm>
            <a:off x="1709529" y="5476155"/>
            <a:ext cx="2162753" cy="3487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Performance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F6422CF-F4AB-E42B-28F6-85C03911F69C}"/>
              </a:ext>
            </a:extLst>
          </p:cNvPr>
          <p:cNvSpPr/>
          <p:nvPr/>
        </p:nvSpPr>
        <p:spPr>
          <a:xfrm>
            <a:off x="4188147" y="5417114"/>
            <a:ext cx="389614" cy="4668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EE77EFE-8630-CC8E-F004-DEEBAA6A961E}"/>
              </a:ext>
            </a:extLst>
          </p:cNvPr>
          <p:cNvSpPr/>
          <p:nvPr/>
        </p:nvSpPr>
        <p:spPr>
          <a:xfrm>
            <a:off x="4188147" y="5957802"/>
            <a:ext cx="389614" cy="4668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67AEC4E-DFA6-D2CE-2114-F93D104144AA}"/>
              </a:ext>
            </a:extLst>
          </p:cNvPr>
          <p:cNvSpPr txBox="1">
            <a:spLocks/>
          </p:cNvSpPr>
          <p:nvPr/>
        </p:nvSpPr>
        <p:spPr>
          <a:xfrm>
            <a:off x="1709529" y="6038404"/>
            <a:ext cx="2162753" cy="3487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Interface Demo</a:t>
            </a:r>
          </a:p>
        </p:txBody>
      </p:sp>
    </p:spTree>
    <p:extLst>
      <p:ext uri="{BB962C8B-B14F-4D97-AF65-F5344CB8AC3E}">
        <p14:creationId xmlns:p14="http://schemas.microsoft.com/office/powerpoint/2010/main" val="253910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AEB0-C96B-34A7-68E5-6E4FB744A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649BC-EE29-B386-D5F2-AC3C30E6D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8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54497-C872-C932-7830-B8658328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Trilinos Users-Developers Group Meeting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0E25-A594-704F-27DE-CE09A3BB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5" y="1071260"/>
            <a:ext cx="11145188" cy="5548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53AA"/>
                </a:solidFill>
              </a:rPr>
              <a:t>Welcome to the TUG Meeting at the HPSF Conference!</a:t>
            </a:r>
          </a:p>
          <a:p>
            <a:pPr marL="0" indent="0">
              <a:buNone/>
            </a:pPr>
            <a:endParaRPr lang="en-US" sz="1800" dirty="0"/>
          </a:p>
          <a:p>
            <a:pPr>
              <a:spcAft>
                <a:spcPts val="300"/>
              </a:spcAft>
            </a:pPr>
            <a:r>
              <a:rPr lang="en-US" sz="1800" dirty="0"/>
              <a:t>Shifting to meet regularly at the HPSF Conference</a:t>
            </a:r>
          </a:p>
          <a:p>
            <a:pPr lvl="1">
              <a:spcAft>
                <a:spcPts val="300"/>
              </a:spcAft>
            </a:pPr>
            <a:r>
              <a:rPr lang="en-US" sz="1800" dirty="0"/>
              <a:t>Participant in HPSF opportunities/goals</a:t>
            </a:r>
          </a:p>
          <a:p>
            <a:pPr lvl="2">
              <a:spcAft>
                <a:spcPts val="300"/>
              </a:spcAft>
            </a:pPr>
            <a:r>
              <a:rPr lang="en-US" sz="1400" i="1" dirty="0"/>
              <a:t>“High-Performance Software Foundation (</a:t>
            </a:r>
            <a:r>
              <a:rPr lang="en-US" sz="1400" b="1" i="1" dirty="0"/>
              <a:t>HPSF</a:t>
            </a:r>
            <a:r>
              <a:rPr lang="en-US" sz="1400" i="1" dirty="0"/>
              <a:t>) aims to build, promote, </a:t>
            </a:r>
            <a:br>
              <a:rPr lang="en-US" sz="1400" i="1" dirty="0"/>
            </a:br>
            <a:r>
              <a:rPr lang="en-US" sz="1400" i="1" dirty="0"/>
              <a:t>and advance a portable core software stack for HPC by increasing adoption,</a:t>
            </a:r>
            <a:br>
              <a:rPr lang="en-US" sz="1400" i="1" dirty="0"/>
            </a:br>
            <a:r>
              <a:rPr lang="en-US" sz="1400" i="1" dirty="0"/>
              <a:t>lowering barriers to contribution, and supporting development efforts.”</a:t>
            </a:r>
          </a:p>
          <a:p>
            <a:pPr lvl="1">
              <a:spcAft>
                <a:spcPts val="300"/>
              </a:spcAft>
            </a:pPr>
            <a:r>
              <a:rPr lang="en-US" sz="1800" dirty="0"/>
              <a:t>Meet with other HPSF projects to broaden collaboration</a:t>
            </a:r>
          </a:p>
          <a:p>
            <a:pPr lvl="1">
              <a:spcAft>
                <a:spcPts val="300"/>
              </a:spcAft>
            </a:pPr>
            <a:r>
              <a:rPr lang="en-US" sz="1800" dirty="0"/>
              <a:t>Introduce Trilinos to new developers and users</a:t>
            </a:r>
          </a:p>
          <a:p>
            <a:pPr>
              <a:spcAft>
                <a:spcPts val="300"/>
              </a:spcAft>
            </a:pPr>
            <a:r>
              <a:rPr lang="en-US" sz="1800" dirty="0"/>
              <a:t>Coordinating with </a:t>
            </a:r>
            <a:r>
              <a:rPr lang="en-US" sz="1800" dirty="0" err="1"/>
              <a:t>EuroTUG</a:t>
            </a:r>
            <a:r>
              <a:rPr lang="en-US" sz="1800" dirty="0"/>
              <a:t> </a:t>
            </a:r>
          </a:p>
          <a:p>
            <a:pPr lvl="1">
              <a:spcAft>
                <a:spcPts val="300"/>
              </a:spcAft>
            </a:pPr>
            <a:r>
              <a:rPr lang="en-US" sz="1800" dirty="0" err="1"/>
              <a:t>EuroTUG</a:t>
            </a:r>
            <a:r>
              <a:rPr lang="en-US" sz="1800" dirty="0"/>
              <a:t> is moving to a bi-annual schedule</a:t>
            </a:r>
          </a:p>
          <a:p>
            <a:pPr lvl="1">
              <a:spcAft>
                <a:spcPts val="300"/>
              </a:spcAft>
            </a:pPr>
            <a:r>
              <a:rPr lang="en-US" sz="1800" dirty="0"/>
              <a:t>Next meeting is planned for Spring/Summer of 2026</a:t>
            </a:r>
          </a:p>
          <a:p>
            <a:pPr>
              <a:spcAft>
                <a:spcPts val="300"/>
              </a:spcAft>
            </a:pPr>
            <a:r>
              <a:rPr lang="en-US" sz="1800" b="0" i="0" u="none" strike="noStrike" dirty="0">
                <a:solidFill>
                  <a:srgbClr val="212121"/>
                </a:solidFill>
                <a:effectLst/>
              </a:rPr>
              <a:t>Focused “Sandia Trilinos” meeting will occur in October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BA1A8-7844-4122-2153-051C0355B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CF8FF-B7E5-BC4E-71E8-9EF07911C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208" y="1993701"/>
            <a:ext cx="2422720" cy="814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5C920E-2639-04BA-DF69-495CCDE96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464" y="3429000"/>
            <a:ext cx="4165599" cy="71380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304211-CD60-6412-8BE2-A1ADDD0994DE}"/>
              </a:ext>
            </a:extLst>
          </p:cNvPr>
          <p:cNvSpPr/>
          <p:nvPr/>
        </p:nvSpPr>
        <p:spPr>
          <a:xfrm>
            <a:off x="8111013" y="4568661"/>
            <a:ext cx="3386500" cy="1625460"/>
          </a:xfrm>
          <a:prstGeom prst="roundRect">
            <a:avLst/>
          </a:prstGeom>
          <a:solidFill>
            <a:srgbClr val="003265"/>
          </a:solidFill>
          <a:ln>
            <a:noFill/>
          </a:ln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DD20C-3FF5-6D28-FBD1-6DF28E93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713" y="4707506"/>
            <a:ext cx="2918834" cy="12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4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419-FA6C-1894-F99A-73F4F8D4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Trilinos 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D4CE1-D67F-173F-FD23-A79ED0F8C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EA3335-FA4C-4C9D-0D50-20EA5F2F36B6}"/>
              </a:ext>
            </a:extLst>
          </p:cNvPr>
          <p:cNvSpPr/>
          <p:nvPr/>
        </p:nvSpPr>
        <p:spPr>
          <a:xfrm>
            <a:off x="397163" y="1320801"/>
            <a:ext cx="11314545" cy="21890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"The Trilinos Project is an effort to </a:t>
            </a:r>
            <a:r>
              <a:rPr lang="en-US" i="1" dirty="0">
                <a:solidFill>
                  <a:srgbClr val="FFC000"/>
                </a:solidFill>
                <a:latin typeface="Open Sans"/>
                <a:ea typeface="+mn-lt"/>
                <a:cs typeface="+mn-lt"/>
              </a:rPr>
              <a:t>facilitate the design, development</a:t>
            </a: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, integration and ongoing support of </a:t>
            </a:r>
            <a:r>
              <a:rPr lang="en-US" i="1" dirty="0">
                <a:solidFill>
                  <a:srgbClr val="FFC000"/>
                </a:solidFill>
                <a:latin typeface="Open Sans"/>
                <a:ea typeface="+mn-lt"/>
                <a:cs typeface="+mn-lt"/>
              </a:rPr>
              <a:t>mathematical software libraries</a:t>
            </a:r>
            <a:r>
              <a:rPr lang="en-US" dirty="0">
                <a:solidFill>
                  <a:srgbClr val="FFC000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within an </a:t>
            </a:r>
            <a:r>
              <a:rPr lang="en-US" i="1" dirty="0">
                <a:solidFill>
                  <a:srgbClr val="FFC000"/>
                </a:solidFill>
                <a:latin typeface="Open Sans"/>
                <a:ea typeface="+mn-lt"/>
                <a:cs typeface="+mn-lt"/>
              </a:rPr>
              <a:t>object-oriented framework </a:t>
            </a: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for the solution of </a:t>
            </a:r>
            <a:r>
              <a:rPr lang="en-US" i="1" dirty="0">
                <a:solidFill>
                  <a:srgbClr val="FFC000"/>
                </a:solidFill>
                <a:latin typeface="Open Sans"/>
                <a:ea typeface="+mn-lt"/>
                <a:cs typeface="+mn-lt"/>
              </a:rPr>
              <a:t>large-scale, complex multi-physics</a:t>
            </a: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 engineering and scientific problems. Trilinos addresses two fundamental issues of developing software for these problems: (</a:t>
            </a:r>
            <a:r>
              <a:rPr lang="en-US" dirty="0" err="1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i</a:t>
            </a: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) Providing a </a:t>
            </a:r>
            <a:r>
              <a:rPr lang="en-US" i="1" dirty="0">
                <a:solidFill>
                  <a:srgbClr val="FFC000"/>
                </a:solidFill>
                <a:latin typeface="Open Sans"/>
                <a:ea typeface="+mn-lt"/>
                <a:cs typeface="+mn-lt"/>
              </a:rPr>
              <a:t>streamlined process and set of tools </a:t>
            </a: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for development of new algorithmic implementations and (ii) promoting </a:t>
            </a:r>
            <a:r>
              <a:rPr lang="en-US" i="1" dirty="0">
                <a:solidFill>
                  <a:srgbClr val="FFC000"/>
                </a:solidFill>
                <a:latin typeface="Open Sans"/>
                <a:ea typeface="+mn-lt"/>
                <a:cs typeface="+mn-lt"/>
              </a:rPr>
              <a:t>interoperability of independently developed software</a:t>
            </a: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."</a:t>
            </a:r>
          </a:p>
          <a:p>
            <a:pPr algn="ctr"/>
            <a:endParaRPr lang="en-US" sz="1200" dirty="0">
              <a:ea typeface="Open Sans Light"/>
              <a:cs typeface="Open Sans Light"/>
            </a:endParaRPr>
          </a:p>
          <a:p>
            <a:pPr algn="r"/>
            <a:r>
              <a:rPr lang="en-US" sz="1200" i="1" dirty="0" err="1">
                <a:ea typeface="Open Sans Light"/>
                <a:cs typeface="Open Sans Light"/>
              </a:rPr>
              <a:t>Heroux</a:t>
            </a:r>
            <a:r>
              <a:rPr lang="en-US" sz="1200" i="1" dirty="0">
                <a:ea typeface="Open Sans Light"/>
                <a:cs typeface="Open Sans Light"/>
              </a:rPr>
              <a:t>, et al, "</a:t>
            </a:r>
            <a:r>
              <a:rPr lang="en-US" sz="1200" i="1" dirty="0">
                <a:ea typeface="+mn-lt"/>
                <a:cs typeface="+mn-lt"/>
              </a:rPr>
              <a:t>An Overview of the Trilinos Project", ACM Transactions on Mathematical Software, Vol. V, No. N, December 2004, Pages 1–27.</a:t>
            </a:r>
            <a:endParaRPr lang="en-US" sz="1200" i="1" dirty="0">
              <a:ea typeface="Open Sans Light"/>
              <a:cs typeface="Open Sans Ligh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DB6766-57CE-5B79-A092-BE682712F708}"/>
              </a:ext>
            </a:extLst>
          </p:cNvPr>
          <p:cNvSpPr/>
          <p:nvPr/>
        </p:nvSpPr>
        <p:spPr>
          <a:xfrm>
            <a:off x="397163" y="3759198"/>
            <a:ext cx="11314545" cy="2641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Open Sans"/>
                <a:ea typeface="Open Sans Light"/>
                <a:cs typeface="Open Sans Light"/>
              </a:rPr>
              <a:t>"</a:t>
            </a: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The Trilinos project was established to address two important needs: (1) bringing teams of library developers together in order to </a:t>
            </a:r>
            <a:r>
              <a:rPr lang="en-US" i="1" dirty="0">
                <a:solidFill>
                  <a:srgbClr val="FFC000"/>
                </a:solidFill>
                <a:latin typeface="Open Sans"/>
                <a:ea typeface="+mn-lt"/>
                <a:cs typeface="+mn-lt"/>
              </a:rPr>
              <a:t>leverage commonalities and produce compatible software components</a:t>
            </a: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, formally called packages and (2) to amortize the cost and efforts associated with more formal </a:t>
            </a:r>
            <a:r>
              <a:rPr lang="en-US" i="1" dirty="0">
                <a:solidFill>
                  <a:srgbClr val="FFC000"/>
                </a:solidFill>
                <a:latin typeface="Open Sans"/>
                <a:ea typeface="+mn-lt"/>
                <a:cs typeface="+mn-lt"/>
              </a:rPr>
              <a:t>software engineering requirements</a:t>
            </a: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. With a modest level of coordination and without unduly compromising package team autonomy, Trilinos project members could leverage each other’s efforts, consolidate commonly needed tools, make packages compatible, and define a </a:t>
            </a:r>
            <a:r>
              <a:rPr lang="en-US" i="1" dirty="0">
                <a:solidFill>
                  <a:srgbClr val="FFC000"/>
                </a:solidFill>
                <a:latin typeface="Open Sans"/>
                <a:ea typeface="+mn-lt"/>
                <a:cs typeface="+mn-lt"/>
              </a:rPr>
              <a:t>common set of software engineering tools and processes</a:t>
            </a:r>
            <a:r>
              <a:rPr lang="en-US" dirty="0">
                <a:solidFill>
                  <a:schemeClr val="tx1"/>
                </a:solidFill>
                <a:latin typeface="Open Sans"/>
                <a:ea typeface="+mn-lt"/>
                <a:cs typeface="+mn-lt"/>
              </a:rPr>
              <a:t>."</a:t>
            </a:r>
          </a:p>
          <a:p>
            <a:endParaRPr lang="en-US" sz="1200" i="1" dirty="0">
              <a:solidFill>
                <a:schemeClr val="bg1"/>
              </a:solidFill>
              <a:latin typeface="Open Sans Light"/>
              <a:ea typeface="Open Sans Light"/>
              <a:cs typeface="Open Sans Light"/>
            </a:endParaRPr>
          </a:p>
          <a:p>
            <a:pPr algn="r"/>
            <a:r>
              <a:rPr lang="en-US" sz="1200" i="1" dirty="0" err="1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Heroux</a:t>
            </a:r>
            <a:r>
              <a:rPr lang="en-US" sz="1200" i="1" dirty="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 and Willenbring, "</a:t>
            </a:r>
            <a:r>
              <a:rPr lang="en-US" sz="1200" i="1" dirty="0">
                <a:solidFill>
                  <a:schemeClr val="bg1"/>
                </a:solidFill>
                <a:ea typeface="+mn-lt"/>
                <a:cs typeface="+mn-lt"/>
              </a:rPr>
              <a:t>A new overview of the Trilinos project", Scientific Programming 20 (2012) 83–88 </a:t>
            </a:r>
            <a:endParaRPr lang="en-US" dirty="0">
              <a:solidFill>
                <a:schemeClr val="bg1"/>
              </a:solidFill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502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0FBF-09F2-D14E-994C-BD505397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Trilinos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C6A88-A1D0-8D1D-F2FE-491A242B8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5" y="1225691"/>
            <a:ext cx="11839675" cy="5413135"/>
          </a:xfrm>
        </p:spPr>
        <p:txBody>
          <a:bodyPr>
            <a:normAutofit/>
          </a:bodyPr>
          <a:lstStyle/>
          <a:p>
            <a:r>
              <a:rPr lang="en-US" sz="2400" dirty="0"/>
              <a:t>… is a </a:t>
            </a:r>
            <a:r>
              <a:rPr lang="en-US" sz="2800" b="1" dirty="0">
                <a:solidFill>
                  <a:srgbClr val="0053AA"/>
                </a:solidFill>
              </a:rPr>
              <a:t>community</a:t>
            </a:r>
            <a:r>
              <a:rPr lang="en-US" sz="2400" dirty="0"/>
              <a:t> of developers, users and user-developers </a:t>
            </a:r>
          </a:p>
          <a:p>
            <a:r>
              <a:rPr lang="en-US" sz="2400" dirty="0"/>
              <a:t>… is open-source software with a modular design</a:t>
            </a:r>
          </a:p>
          <a:p>
            <a:r>
              <a:rPr lang="en-US" sz="2400" dirty="0"/>
              <a:t>… promotes </a:t>
            </a:r>
            <a:r>
              <a:rPr lang="en-US" sz="2800" b="1" dirty="0">
                <a:solidFill>
                  <a:srgbClr val="0053AA"/>
                </a:solidFill>
              </a:rPr>
              <a:t>collaborative</a:t>
            </a:r>
            <a:r>
              <a:rPr lang="en-US" sz="2400" dirty="0"/>
              <a:t> algorithm and technology development</a:t>
            </a:r>
          </a:p>
          <a:p>
            <a:r>
              <a:rPr lang="en-US" sz="2400" dirty="0"/>
              <a:t>… provides a comprehensive suite of mathematical libraries</a:t>
            </a:r>
          </a:p>
          <a:p>
            <a:r>
              <a:rPr lang="en-US" sz="2400" dirty="0"/>
              <a:t>… provides </a:t>
            </a:r>
            <a:r>
              <a:rPr lang="en-US" sz="2800" b="1" dirty="0">
                <a:solidFill>
                  <a:srgbClr val="0053AA"/>
                </a:solidFill>
              </a:rPr>
              <a:t>interoperable</a:t>
            </a:r>
            <a:r>
              <a:rPr lang="en-US" sz="2400" dirty="0"/>
              <a:t>, scalable, and high-performance software packages </a:t>
            </a:r>
          </a:p>
          <a:p>
            <a:r>
              <a:rPr lang="en-US" sz="2400" dirty="0"/>
              <a:t>… enables rapid development of robust, efficient algorithms</a:t>
            </a:r>
          </a:p>
          <a:p>
            <a:r>
              <a:rPr lang="en-US" sz="2400" dirty="0"/>
              <a:t>… targets new and emerging </a:t>
            </a:r>
            <a:r>
              <a:rPr lang="en-US" sz="2800" b="1" dirty="0">
                <a:solidFill>
                  <a:srgbClr val="0053AA"/>
                </a:solidFill>
              </a:rPr>
              <a:t>HPC</a:t>
            </a:r>
            <a:r>
              <a:rPr lang="en-US" sz="2400" dirty="0"/>
              <a:t> architectures</a:t>
            </a:r>
          </a:p>
          <a:p>
            <a:r>
              <a:rPr lang="en-US" sz="2400" dirty="0"/>
              <a:t>… facilitates development of large-scale, </a:t>
            </a:r>
            <a:r>
              <a:rPr lang="en-US" sz="2800" b="1" dirty="0">
                <a:solidFill>
                  <a:srgbClr val="0053AA"/>
                </a:solidFill>
              </a:rPr>
              <a:t>complex multi-physics </a:t>
            </a:r>
            <a:r>
              <a:rPr lang="en-US" sz="2400" dirty="0"/>
              <a:t>problems</a:t>
            </a:r>
          </a:p>
          <a:p>
            <a:r>
              <a:rPr lang="en-US" sz="2400" dirty="0"/>
              <a:t>… is used in computational fluid dynamics, structural mechanics, electromagnetics, and many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B5496-5E98-180C-CB85-5CDC1D8F3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46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85FE1-05D3-2B05-440A-835FA80E1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262A443-ECBC-B136-8B7B-5C2E774AA698}"/>
              </a:ext>
            </a:extLst>
          </p:cNvPr>
          <p:cNvSpPr txBox="1"/>
          <p:nvPr/>
        </p:nvSpPr>
        <p:spPr>
          <a:xfrm>
            <a:off x="2560234" y="6307790"/>
            <a:ext cx="97013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Heidi</a:t>
            </a:r>
          </a:p>
          <a:p>
            <a:pPr algn="ctr"/>
            <a:r>
              <a:rPr lang="en-US" sz="1200" dirty="0"/>
              <a:t>Thornquist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3173C-99DF-E273-7D18-5EEAC516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Trilinos 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F65E-02FA-4FD6-E0D9-010C18E8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56" y="1041113"/>
            <a:ext cx="5743674" cy="4200845"/>
          </a:xfrm>
        </p:spPr>
        <p:txBody>
          <a:bodyPr>
            <a:normAutofit/>
          </a:bodyPr>
          <a:lstStyle/>
          <a:p>
            <a:r>
              <a:rPr lang="en-US" sz="1900" b="1" dirty="0"/>
              <a:t>Technical Steering Committee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Responsible for Trilinos-wide decisions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Determine project wide rules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Decide on package inclusion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Form committees to address tasks</a:t>
            </a:r>
          </a:p>
          <a:p>
            <a:r>
              <a:rPr lang="en-US" sz="1800" b="1" dirty="0"/>
              <a:t>Previous Members</a:t>
            </a:r>
          </a:p>
          <a:p>
            <a:pPr lvl="1"/>
            <a:r>
              <a:rPr lang="en-US" sz="1700" dirty="0"/>
              <a:t>Thank you for serving!</a:t>
            </a:r>
            <a:endParaRPr lang="en-US" sz="14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8781-AB69-2D45-346F-6C7233CB7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4" descr="Eric T. Phipps's badge photo">
            <a:extLst>
              <a:ext uri="{FF2B5EF4-FFF2-40B4-BE49-F238E27FC236}">
                <a16:creationId xmlns:a16="http://schemas.microsoft.com/office/drawing/2014/main" id="{03EA4D9E-D184-7B11-265E-216226960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" y="5241958"/>
            <a:ext cx="995021" cy="9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ivasankaran Rajamanickam's badge photo">
            <a:extLst>
              <a:ext uri="{FF2B5EF4-FFF2-40B4-BE49-F238E27FC236}">
                <a16:creationId xmlns:a16="http://schemas.microsoft.com/office/drawing/2014/main" id="{6205BDE1-BD38-EAE3-68E0-B7091EA0D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118" y="5241958"/>
            <a:ext cx="995021" cy="9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eidi K. Thornquist's badge photo">
            <a:extLst>
              <a:ext uri="{FF2B5EF4-FFF2-40B4-BE49-F238E27FC236}">
                <a16:creationId xmlns:a16="http://schemas.microsoft.com/office/drawing/2014/main" id="{19788506-6C11-778A-0708-FD7E530A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02" y="5241958"/>
            <a:ext cx="995021" cy="9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Jim Michael Willenbring's badge photo">
            <a:extLst>
              <a:ext uri="{FF2B5EF4-FFF2-40B4-BE49-F238E27FC236}">
                <a16:creationId xmlns:a16="http://schemas.microsoft.com/office/drawing/2014/main" id="{C40DDAD7-4F94-5985-9D79-6E5E292D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38" y="3471664"/>
            <a:ext cx="1153488" cy="115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Christian Alexander Glusa's badge photo">
            <a:extLst>
              <a:ext uri="{FF2B5EF4-FFF2-40B4-BE49-F238E27FC236}">
                <a16:creationId xmlns:a16="http://schemas.microsoft.com/office/drawing/2014/main" id="{A8DCD829-6CCA-CB1D-35CE-5BC9432C4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191" y="2230489"/>
            <a:ext cx="1153488" cy="115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B83AC-B208-1C47-51DF-8AB393E5EDE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854" b="15752"/>
          <a:stretch/>
        </p:blipFill>
        <p:spPr>
          <a:xfrm>
            <a:off x="10457099" y="989314"/>
            <a:ext cx="1141327" cy="1153488"/>
          </a:xfrm>
          <a:prstGeom prst="rect">
            <a:avLst/>
          </a:prstGeom>
        </p:spPr>
      </p:pic>
      <p:pic>
        <p:nvPicPr>
          <p:cNvPr id="14" name="Picture 14" descr="Christian Alexander Glusa's badge photo">
            <a:extLst>
              <a:ext uri="{FF2B5EF4-FFF2-40B4-BE49-F238E27FC236}">
                <a16:creationId xmlns:a16="http://schemas.microsoft.com/office/drawing/2014/main" id="{05D19022-B548-1C93-07B5-69BDAF5A5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29" y="3850148"/>
            <a:ext cx="986642" cy="98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Jim Michael Willenbring's badge photo">
            <a:extLst>
              <a:ext uri="{FF2B5EF4-FFF2-40B4-BE49-F238E27FC236}">
                <a16:creationId xmlns:a16="http://schemas.microsoft.com/office/drawing/2014/main" id="{B8C82B72-B4E1-ECFC-F05A-46DCF530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486" y="5241958"/>
            <a:ext cx="995020" cy="9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ED28AC-83CB-B808-B8A3-2083554D00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8170" y="5241958"/>
            <a:ext cx="995019" cy="9950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EA95D6-A182-30E1-427A-FEC7657967CD}"/>
              </a:ext>
            </a:extLst>
          </p:cNvPr>
          <p:cNvSpPr txBox="1"/>
          <p:nvPr/>
        </p:nvSpPr>
        <p:spPr>
          <a:xfrm>
            <a:off x="1254206" y="4819549"/>
            <a:ext cx="126829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Christian </a:t>
            </a:r>
            <a:r>
              <a:rPr lang="en-US" sz="1200" dirty="0" err="1"/>
              <a:t>Glusa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45EB2-CE8D-8EE1-7703-31E2705BC28A}"/>
              </a:ext>
            </a:extLst>
          </p:cNvPr>
          <p:cNvSpPr txBox="1"/>
          <p:nvPr/>
        </p:nvSpPr>
        <p:spPr>
          <a:xfrm>
            <a:off x="386153" y="6307790"/>
            <a:ext cx="67358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Eric </a:t>
            </a:r>
          </a:p>
          <a:p>
            <a:pPr algn="ctr"/>
            <a:r>
              <a:rPr lang="en-US" sz="1200" dirty="0"/>
              <a:t>Phipps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3C2FB1-BAF7-DD68-B0E4-54B73B964AD5}"/>
              </a:ext>
            </a:extLst>
          </p:cNvPr>
          <p:cNvSpPr txBox="1"/>
          <p:nvPr/>
        </p:nvSpPr>
        <p:spPr>
          <a:xfrm>
            <a:off x="1295399" y="6304231"/>
            <a:ext cx="1139824" cy="44627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Siva </a:t>
            </a:r>
          </a:p>
          <a:p>
            <a:pPr algn="ctr"/>
            <a:r>
              <a:rPr lang="en-US" sz="1100" dirty="0"/>
              <a:t>Rajamanickam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559F37-4874-070D-1AFD-92F75F464CD3}"/>
              </a:ext>
            </a:extLst>
          </p:cNvPr>
          <p:cNvSpPr txBox="1"/>
          <p:nvPr/>
        </p:nvSpPr>
        <p:spPr>
          <a:xfrm>
            <a:off x="3723264" y="6288842"/>
            <a:ext cx="9989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Jim</a:t>
            </a:r>
          </a:p>
          <a:p>
            <a:pPr algn="ctr"/>
            <a:r>
              <a:rPr lang="en-US" sz="1200" dirty="0"/>
              <a:t>Willenbring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CDBC8-5478-65D4-DA4C-EE0DD55AE623}"/>
              </a:ext>
            </a:extLst>
          </p:cNvPr>
          <p:cNvSpPr txBox="1"/>
          <p:nvPr/>
        </p:nvSpPr>
        <p:spPr>
          <a:xfrm>
            <a:off x="5005896" y="6307790"/>
            <a:ext cx="74090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Michael</a:t>
            </a:r>
          </a:p>
          <a:p>
            <a:pPr algn="ctr"/>
            <a:r>
              <a:rPr lang="en-US" sz="1200" dirty="0"/>
              <a:t>Wolf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1948AA-D989-95A4-FA02-8BD85CC45AD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854" b="15752"/>
          <a:stretch/>
        </p:blipFill>
        <p:spPr>
          <a:xfrm>
            <a:off x="2530045" y="3840360"/>
            <a:ext cx="984531" cy="995021"/>
          </a:xfrm>
          <a:prstGeom prst="rect">
            <a:avLst/>
          </a:prstGeom>
        </p:spPr>
      </p:pic>
      <p:pic>
        <p:nvPicPr>
          <p:cNvPr id="12" name="Picture 12" descr="Samuel Elliott Browne's badge photo">
            <a:extLst>
              <a:ext uri="{FF2B5EF4-FFF2-40B4-BE49-F238E27FC236}">
                <a16:creationId xmlns:a16="http://schemas.microsoft.com/office/drawing/2014/main" id="{66E5473E-84F3-A686-485D-6323D8620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4" y="3844921"/>
            <a:ext cx="995021" cy="99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Roger P. Pawlowski's badge photo">
            <a:extLst>
              <a:ext uri="{FF2B5EF4-FFF2-40B4-BE49-F238E27FC236}">
                <a16:creationId xmlns:a16="http://schemas.microsoft.com/office/drawing/2014/main" id="{45C8B78F-A484-9EF6-1F12-10841D7C0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71" b="1971"/>
          <a:stretch/>
        </p:blipFill>
        <p:spPr bwMode="auto">
          <a:xfrm>
            <a:off x="3676050" y="3822852"/>
            <a:ext cx="996696" cy="9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Mauro Perego's badge photo">
            <a:extLst>
              <a:ext uri="{FF2B5EF4-FFF2-40B4-BE49-F238E27FC236}">
                <a16:creationId xmlns:a16="http://schemas.microsoft.com/office/drawing/2014/main" id="{F9241A33-19E2-0047-97B2-6DDBDFBE6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53" r="8333" b="-120"/>
          <a:stretch/>
        </p:blipFill>
        <p:spPr bwMode="auto">
          <a:xfrm>
            <a:off x="4834218" y="3850148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828555-CC35-D138-6BE2-A13787F4299F}"/>
              </a:ext>
            </a:extLst>
          </p:cNvPr>
          <p:cNvSpPr txBox="1"/>
          <p:nvPr/>
        </p:nvSpPr>
        <p:spPr>
          <a:xfrm>
            <a:off x="194744" y="4819549"/>
            <a:ext cx="108741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Sam Browne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DF3A52-BE7E-5A1B-DFA9-39B585553BCE}"/>
              </a:ext>
            </a:extLst>
          </p:cNvPr>
          <p:cNvSpPr txBox="1"/>
          <p:nvPr/>
        </p:nvSpPr>
        <p:spPr>
          <a:xfrm>
            <a:off x="2499599" y="4819549"/>
            <a:ext cx="10102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Curtis Ober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BC7571-D955-0A7E-F93E-AFD30D093B9C}"/>
              </a:ext>
            </a:extLst>
          </p:cNvPr>
          <p:cNvSpPr txBox="1"/>
          <p:nvPr/>
        </p:nvSpPr>
        <p:spPr>
          <a:xfrm>
            <a:off x="3490615" y="4819549"/>
            <a:ext cx="138544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Roger Pawlowski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E14021-A9A5-F2C8-B04F-FE345BE69144}"/>
              </a:ext>
            </a:extLst>
          </p:cNvPr>
          <p:cNvSpPr txBox="1"/>
          <p:nvPr/>
        </p:nvSpPr>
        <p:spPr>
          <a:xfrm>
            <a:off x="4748735" y="4819549"/>
            <a:ext cx="119962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Mauro Perego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B53A1-968A-6975-8F7F-6A75CAF9D1E7}"/>
              </a:ext>
            </a:extLst>
          </p:cNvPr>
          <p:cNvSpPr txBox="1"/>
          <p:nvPr/>
        </p:nvSpPr>
        <p:spPr>
          <a:xfrm>
            <a:off x="7548199" y="5683361"/>
            <a:ext cx="16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/>
              <a:t>Mike Heroux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B38E528-B3E8-D9CC-AF62-4E64110A6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0854" y="5239797"/>
            <a:ext cx="1346491" cy="1395862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D84B9B5-3CE6-7787-F13A-3DA6514FB6FF}"/>
              </a:ext>
            </a:extLst>
          </p:cNvPr>
          <p:cNvSpPr txBox="1">
            <a:spLocks/>
          </p:cNvSpPr>
          <p:nvPr/>
        </p:nvSpPr>
        <p:spPr>
          <a:xfrm>
            <a:off x="6165124" y="424307"/>
            <a:ext cx="5743674" cy="42008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New Members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Curtis Ober</a:t>
            </a:r>
          </a:p>
          <a:p>
            <a:pPr lvl="2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Trilinos Representative to TAC</a:t>
            </a:r>
          </a:p>
          <a:p>
            <a:pPr lvl="2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Trilinos Product Owner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Trilinos Developer (Tempus)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Christian </a:t>
            </a:r>
            <a:r>
              <a:rPr lang="en-US" sz="1600" dirty="0" err="1"/>
              <a:t>Glusa</a:t>
            </a:r>
            <a:endParaRPr lang="en-US" sz="1600" dirty="0"/>
          </a:p>
          <a:p>
            <a:pPr lvl="2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Sandia Trilinos Strategic Lead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Trilinos Developer (Teko, </a:t>
            </a:r>
            <a:r>
              <a:rPr lang="en-US" sz="1400" dirty="0" err="1"/>
              <a:t>MueLu</a:t>
            </a:r>
            <a:r>
              <a:rPr lang="en-US" sz="1400" dirty="0"/>
              <a:t>, 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Jim Willenbring</a:t>
            </a:r>
          </a:p>
          <a:p>
            <a:pPr lvl="2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Sandia Representative to TAC</a:t>
            </a:r>
          </a:p>
          <a:p>
            <a:pPr lvl="2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Trilinos Developer</a:t>
            </a:r>
          </a:p>
          <a:p>
            <a:pPr lvl="2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Former Trilinos Framework Lead</a:t>
            </a:r>
          </a:p>
        </p:txBody>
      </p:sp>
    </p:spTree>
    <p:extLst>
      <p:ext uri="{BB962C8B-B14F-4D97-AF65-F5344CB8AC3E}">
        <p14:creationId xmlns:p14="http://schemas.microsoft.com/office/powerpoint/2010/main" val="1257777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DEDEF88A-5B30-0CDF-BAAA-748A6D3A8F76}"/>
              </a:ext>
            </a:extLst>
          </p:cNvPr>
          <p:cNvGrpSpPr/>
          <p:nvPr/>
        </p:nvGrpSpPr>
        <p:grpSpPr>
          <a:xfrm>
            <a:off x="113313" y="980718"/>
            <a:ext cx="11955470" cy="5639256"/>
            <a:chOff x="113313" y="980718"/>
            <a:chExt cx="11965374" cy="5596530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E54F262-4D62-C82C-E97C-0ADADAFEB682}"/>
                </a:ext>
              </a:extLst>
            </p:cNvPr>
            <p:cNvSpPr/>
            <p:nvPr/>
          </p:nvSpPr>
          <p:spPr>
            <a:xfrm>
              <a:off x="113313" y="980718"/>
              <a:ext cx="11965374" cy="5596530"/>
            </a:xfrm>
            <a:prstGeom prst="roundRect">
              <a:avLst>
                <a:gd name="adj" fmla="val 4347"/>
              </a:avLst>
            </a:prstGeom>
            <a:solidFill>
              <a:srgbClr val="FFCB64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b="1" dirty="0" err="1">
                  <a:solidFill>
                    <a:schemeClr val="tx1"/>
                  </a:solidFill>
                </a:rPr>
                <a:t>DevSecOps</a:t>
              </a:r>
              <a:r>
                <a:rPr lang="en-US" dirty="0">
                  <a:solidFill>
                    <a:schemeClr val="tx1"/>
                  </a:solidFill>
                </a:rPr>
                <a:t>:</a:t>
              </a:r>
            </a:p>
          </p:txBody>
        </p:sp>
        <p:pic>
          <p:nvPicPr>
            <p:cNvPr id="57" name="Picture 12" descr="Samuel Elliott Browne's badge photo">
              <a:extLst>
                <a:ext uri="{FF2B5EF4-FFF2-40B4-BE49-F238E27FC236}">
                  <a16:creationId xmlns:a16="http://schemas.microsoft.com/office/drawing/2014/main" id="{FEA4CF46-50AD-33CA-C102-14DAC7A8A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68" y="1519739"/>
              <a:ext cx="995021" cy="995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A2169F1-3101-95A9-9467-91E6DD5E7090}"/>
                </a:ext>
              </a:extLst>
            </p:cNvPr>
            <p:cNvSpPr txBox="1"/>
            <p:nvPr/>
          </p:nvSpPr>
          <p:spPr>
            <a:xfrm>
              <a:off x="376219" y="2494233"/>
              <a:ext cx="1087414" cy="2769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none" rtlCol="0">
              <a:spAutoFit/>
            </a:bodyPr>
            <a:lstStyle/>
            <a:p>
              <a:pPr algn="l">
                <a:spcBef>
                  <a:spcPts val="1000"/>
                </a:spcBef>
                <a:spcAft>
                  <a:spcPts val="600"/>
                </a:spcAft>
              </a:pPr>
              <a:r>
                <a:rPr lang="en-US" sz="1200" dirty="0"/>
                <a:t>Sam Browne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A84A1-CEFE-6B2D-988E-8203C2F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5FA72-3A1A-7BA9-0699-ADE51F583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Trilinos Areas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3E1C20C-C3FB-2166-153F-8BF0B99A0AFD}"/>
              </a:ext>
            </a:extLst>
          </p:cNvPr>
          <p:cNvGrpSpPr/>
          <p:nvPr/>
        </p:nvGrpSpPr>
        <p:grpSpPr>
          <a:xfrm>
            <a:off x="481592" y="4803291"/>
            <a:ext cx="11458995" cy="1678329"/>
            <a:chOff x="475107" y="4803291"/>
            <a:chExt cx="11458995" cy="167832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DD53E54-2408-2187-EF42-2097B63FD584}"/>
                </a:ext>
              </a:extLst>
            </p:cNvPr>
            <p:cNvSpPr/>
            <p:nvPr/>
          </p:nvSpPr>
          <p:spPr>
            <a:xfrm>
              <a:off x="1874828" y="4803291"/>
              <a:ext cx="10059274" cy="1678329"/>
            </a:xfrm>
            <a:prstGeom prst="roundRect">
              <a:avLst/>
            </a:prstGeom>
            <a:solidFill>
              <a:srgbClr val="CBE3EE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b="1" dirty="0">
                  <a:solidFill>
                    <a:schemeClr val="tx1"/>
                  </a:solidFill>
                </a:rPr>
                <a:t>Core Area</a:t>
              </a:r>
              <a:r>
                <a:rPr lang="en-US" dirty="0">
                  <a:solidFill>
                    <a:schemeClr val="tx1"/>
                  </a:solidFill>
                </a:rPr>
                <a:t>: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F36B90C-3918-A012-B893-015D4A54F468}"/>
                </a:ext>
              </a:extLst>
            </p:cNvPr>
            <p:cNvSpPr/>
            <p:nvPr/>
          </p:nvSpPr>
          <p:spPr>
            <a:xfrm>
              <a:off x="2677137" y="6196544"/>
              <a:ext cx="6891806" cy="228506"/>
            </a:xfrm>
            <a:prstGeom prst="roundRect">
              <a:avLst/>
            </a:prstGeom>
            <a:solidFill>
              <a:srgbClr val="05ACCF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Performance Portability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(Kokkos)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DEE0353D-2209-0400-E0F8-7B8B2CD7603E}"/>
                </a:ext>
              </a:extLst>
            </p:cNvPr>
            <p:cNvSpPr/>
            <p:nvPr/>
          </p:nvSpPr>
          <p:spPr>
            <a:xfrm>
              <a:off x="6669040" y="5903935"/>
              <a:ext cx="2899904" cy="228505"/>
            </a:xfrm>
            <a:prstGeom prst="roundRect">
              <a:avLst/>
            </a:prstGeom>
            <a:solidFill>
              <a:srgbClr val="05ACCF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Optimized Math Kernels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(Kokkos Kernels)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20F3B72C-D0E3-B5DD-3D35-BEA44ED9C376}"/>
                </a:ext>
              </a:extLst>
            </p:cNvPr>
            <p:cNvSpPr/>
            <p:nvPr/>
          </p:nvSpPr>
          <p:spPr>
            <a:xfrm>
              <a:off x="4163847" y="5472351"/>
              <a:ext cx="2445093" cy="365760"/>
            </a:xfrm>
            <a:prstGeom prst="roundRect">
              <a:avLst/>
            </a:prstGeom>
            <a:solidFill>
              <a:srgbClr val="05ACCF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Vector Reduction/Transformation Operators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75000"/>
                    </a:schemeClr>
                  </a:solidFill>
                </a:rPr>
                <a:t>RTOp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)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E5A0A2B-A922-7C95-CC23-E11739007B2C}"/>
                </a:ext>
              </a:extLst>
            </p:cNvPr>
            <p:cNvSpPr/>
            <p:nvPr/>
          </p:nvSpPr>
          <p:spPr>
            <a:xfrm>
              <a:off x="2677138" y="5900793"/>
              <a:ext cx="3931803" cy="228506"/>
            </a:xfrm>
            <a:prstGeom prst="roundRect">
              <a:avLst/>
            </a:prstGeom>
            <a:solidFill>
              <a:srgbClr val="05ACCF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Common SE Utilities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75000"/>
                    </a:schemeClr>
                  </a:solidFill>
                </a:rPr>
                <a:t>Teuchos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)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4759D24-16B9-CF8F-3CD7-FB00F1A8DD32}"/>
                </a:ext>
              </a:extLst>
            </p:cNvPr>
            <p:cNvSpPr/>
            <p:nvPr/>
          </p:nvSpPr>
          <p:spPr>
            <a:xfrm>
              <a:off x="4163847" y="5172037"/>
              <a:ext cx="5417305" cy="228506"/>
            </a:xfrm>
            <a:prstGeom prst="roundRect">
              <a:avLst/>
            </a:prstGeom>
            <a:solidFill>
              <a:srgbClr val="05ACCF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Abstract Numerical Algorithms &amp; Interfaces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(Thyra)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3FFCE40C-79C2-1A9E-E199-512A414E4FDA}"/>
                </a:ext>
              </a:extLst>
            </p:cNvPr>
            <p:cNvSpPr/>
            <p:nvPr/>
          </p:nvSpPr>
          <p:spPr>
            <a:xfrm>
              <a:off x="6669040" y="5472351"/>
              <a:ext cx="2908754" cy="365760"/>
            </a:xfrm>
            <a:prstGeom prst="roundRect">
              <a:avLst/>
            </a:prstGeom>
            <a:solidFill>
              <a:srgbClr val="05ACCF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Distributed Linear Algebra</a:t>
              </a:r>
            </a:p>
            <a:p>
              <a:pPr algn="ctr"/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(Tpetra)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FFD54A6C-B1EB-EEA1-1404-FC8949C0028B}"/>
                </a:ext>
              </a:extLst>
            </p:cNvPr>
            <p:cNvSpPr/>
            <p:nvPr/>
          </p:nvSpPr>
          <p:spPr>
            <a:xfrm>
              <a:off x="2677138" y="5472351"/>
              <a:ext cx="1426610" cy="365760"/>
            </a:xfrm>
            <a:prstGeom prst="roundRect">
              <a:avLst/>
            </a:prstGeom>
            <a:solidFill>
              <a:srgbClr val="05ACCF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Matrix Generation Tools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75000"/>
                    </a:schemeClr>
                  </a:solidFill>
                </a:rPr>
                <a:t>Galeri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)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AC61D75-B6F4-12EB-A5B2-7B5AB31C5282}"/>
                </a:ext>
              </a:extLst>
            </p:cNvPr>
            <p:cNvSpPr/>
            <p:nvPr/>
          </p:nvSpPr>
          <p:spPr>
            <a:xfrm>
              <a:off x="4163847" y="4876286"/>
              <a:ext cx="5405096" cy="228506"/>
            </a:xfrm>
            <a:prstGeom prst="roundRect">
              <a:avLst/>
            </a:prstGeom>
            <a:solidFill>
              <a:srgbClr val="05ACCF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Python Interface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(PyTrilinos2)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8FEEE86-D71F-9ED8-A4DA-7F58714EE542}"/>
                </a:ext>
              </a:extLst>
            </p:cNvPr>
            <p:cNvSpPr/>
            <p:nvPr/>
          </p:nvSpPr>
          <p:spPr>
            <a:xfrm rot="16200000">
              <a:off x="9448148" y="5539134"/>
              <a:ext cx="1183354" cy="583344"/>
            </a:xfrm>
            <a:prstGeom prst="roundRect">
              <a:avLst/>
            </a:prstGeom>
            <a:solidFill>
              <a:srgbClr val="05ACCF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Finite Element Utilities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(SEACAS)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2F169051-5F88-919C-2054-C701F41AF1C6}"/>
                </a:ext>
              </a:extLst>
            </p:cNvPr>
            <p:cNvSpPr/>
            <p:nvPr/>
          </p:nvSpPr>
          <p:spPr>
            <a:xfrm rot="16200000">
              <a:off x="10685480" y="5405372"/>
              <a:ext cx="1373989" cy="665368"/>
            </a:xfrm>
            <a:prstGeom prst="roundRect">
              <a:avLst/>
            </a:prstGeom>
            <a:solidFill>
              <a:srgbClr val="05ACCF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Mesh Generation (Simple Shapes) 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75000"/>
                    </a:schemeClr>
                  </a:solidFill>
                </a:rPr>
                <a:t>Pamgen</a:t>
              </a:r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)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F2EE5395-DB90-FE87-231D-E84263E2F569}"/>
                </a:ext>
              </a:extLst>
            </p:cNvPr>
            <p:cNvSpPr/>
            <p:nvPr/>
          </p:nvSpPr>
          <p:spPr>
            <a:xfrm rot="16200000">
              <a:off x="10029173" y="5471965"/>
              <a:ext cx="1317691" cy="583345"/>
            </a:xfrm>
            <a:prstGeom prst="roundRect">
              <a:avLst/>
            </a:prstGeom>
            <a:solidFill>
              <a:srgbClr val="05ACCF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Load balancing and partitioning</a:t>
              </a:r>
            </a:p>
            <a:p>
              <a:pPr algn="ctr"/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</a:rPr>
                <a:t>(Zoltan/Zoltan2)</a:t>
              </a:r>
            </a:p>
          </p:txBody>
        </p:sp>
        <p:pic>
          <p:nvPicPr>
            <p:cNvPr id="49" name="Picture 18" descr="Roger P. Pawlowski's badge photo">
              <a:extLst>
                <a:ext uri="{FF2B5EF4-FFF2-40B4-BE49-F238E27FC236}">
                  <a16:creationId xmlns:a16="http://schemas.microsoft.com/office/drawing/2014/main" id="{C38913EC-A912-F4EF-57A7-87D2C53556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53" b="-8453"/>
            <a:stretch/>
          </p:blipFill>
          <p:spPr bwMode="auto">
            <a:xfrm>
              <a:off x="603783" y="5031767"/>
              <a:ext cx="1081795" cy="1081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44B588-F739-E5A2-04D8-2AAEBF5FC3D4}"/>
                </a:ext>
              </a:extLst>
            </p:cNvPr>
            <p:cNvSpPr txBox="1"/>
            <p:nvPr/>
          </p:nvSpPr>
          <p:spPr>
            <a:xfrm>
              <a:off x="475107" y="6007301"/>
              <a:ext cx="1385444" cy="2769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none" rtlCol="0">
              <a:spAutoFit/>
            </a:bodyPr>
            <a:lstStyle/>
            <a:p>
              <a:pPr algn="l">
                <a:spcBef>
                  <a:spcPts val="1000"/>
                </a:spcBef>
                <a:spcAft>
                  <a:spcPts val="600"/>
                </a:spcAft>
              </a:pPr>
              <a:r>
                <a:rPr lang="en-US" sz="1200" dirty="0"/>
                <a:t>Roger Pawlowski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444397F-626D-4259-D8E8-88A3BF0EEECC}"/>
              </a:ext>
            </a:extLst>
          </p:cNvPr>
          <p:cNvGrpSpPr/>
          <p:nvPr/>
        </p:nvGrpSpPr>
        <p:grpSpPr>
          <a:xfrm>
            <a:off x="1197820" y="2963386"/>
            <a:ext cx="10748252" cy="1678329"/>
            <a:chOff x="1191335" y="2963386"/>
            <a:chExt cx="10748252" cy="167832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3495256-BC7A-8069-6450-0B12625E97B5}"/>
                </a:ext>
              </a:extLst>
            </p:cNvPr>
            <p:cNvSpPr/>
            <p:nvPr/>
          </p:nvSpPr>
          <p:spPr>
            <a:xfrm>
              <a:off x="2464972" y="2963386"/>
              <a:ext cx="9474615" cy="1678329"/>
            </a:xfrm>
            <a:prstGeom prst="roundRect">
              <a:avLst/>
            </a:prstGeom>
            <a:solidFill>
              <a:srgbClr val="F8FBDE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b="1" dirty="0">
                  <a:solidFill>
                    <a:schemeClr val="tx1"/>
                  </a:solidFill>
                </a:rPr>
                <a:t>Solvers Area</a:t>
              </a:r>
              <a:r>
                <a:rPr lang="en-US" dirty="0">
                  <a:solidFill>
                    <a:schemeClr val="tx1"/>
                  </a:solidFill>
                </a:rPr>
                <a:t>: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814549F-B3C0-5B1B-D59F-4504C7E7958A}"/>
                </a:ext>
              </a:extLst>
            </p:cNvPr>
            <p:cNvSpPr/>
            <p:nvPr/>
          </p:nvSpPr>
          <p:spPr>
            <a:xfrm>
              <a:off x="6509360" y="3577412"/>
              <a:ext cx="1504141" cy="594468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Multigrid Methods 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MueLu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)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AE3D282-12AA-35C7-56EA-558831CE06D7}"/>
                </a:ext>
              </a:extLst>
            </p:cNvPr>
            <p:cNvSpPr/>
            <p:nvPr/>
          </p:nvSpPr>
          <p:spPr>
            <a:xfrm>
              <a:off x="8064172" y="3579063"/>
              <a:ext cx="3640011" cy="594468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Multilevel Domain Decomposition Methods 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ShyLU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)</a:t>
              </a:r>
            </a:p>
            <a:p>
              <a:pPr algn="ctr"/>
              <a:endParaRPr lang="en-US" sz="1100" dirty="0">
                <a:solidFill>
                  <a:schemeClr val="bg2"/>
                </a:solidFill>
              </a:endParaRPr>
            </a:p>
            <a:p>
              <a:pPr algn="ctr"/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4BF4A48-7F8C-98F7-91F3-4AA7CE0B92C4}"/>
                </a:ext>
              </a:extLst>
            </p:cNvPr>
            <p:cNvSpPr/>
            <p:nvPr/>
          </p:nvSpPr>
          <p:spPr>
            <a:xfrm>
              <a:off x="8360931" y="3844313"/>
              <a:ext cx="1463884" cy="261461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Iterative </a:t>
              </a:r>
              <a:r>
                <a:rPr lang="en-US" sz="800" dirty="0" err="1">
                  <a:solidFill>
                    <a:schemeClr val="tx1"/>
                  </a:solidFill>
                </a:rPr>
                <a:t>Substructuring</a:t>
              </a:r>
              <a:r>
                <a:rPr lang="en-US" sz="800" dirty="0">
                  <a:solidFill>
                    <a:schemeClr val="tx1"/>
                  </a:solidFill>
                </a:rPr>
                <a:t> </a:t>
              </a:r>
              <a:r>
                <a:rPr lang="en-US" sz="8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</a:t>
              </a:r>
              <a:r>
                <a:rPr lang="en-US" sz="8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ShyLU</a:t>
              </a:r>
              <a:r>
                <a:rPr lang="en-US" sz="8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)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211925C-1F78-097C-A1FA-10CA597AB65C}"/>
                </a:ext>
              </a:extLst>
            </p:cNvPr>
            <p:cNvSpPr/>
            <p:nvPr/>
          </p:nvSpPr>
          <p:spPr>
            <a:xfrm>
              <a:off x="5298294" y="3016146"/>
              <a:ext cx="6405890" cy="228600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Solver Interface 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Stratimikos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7B31A11-5DF9-7C27-7BB0-9C36F7B63290}"/>
                </a:ext>
              </a:extLst>
            </p:cNvPr>
            <p:cNvSpPr/>
            <p:nvPr/>
          </p:nvSpPr>
          <p:spPr>
            <a:xfrm>
              <a:off x="9926152" y="3844313"/>
              <a:ext cx="1463884" cy="261461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Overlapping Schwarz </a:t>
              </a:r>
              <a:r>
                <a:rPr lang="en-US" sz="8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</a:t>
              </a:r>
              <a:r>
                <a:rPr lang="en-US" sz="8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ShyLU</a:t>
              </a:r>
              <a:r>
                <a:rPr lang="en-US" sz="8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/</a:t>
              </a:r>
              <a:r>
                <a:rPr lang="en-US" sz="8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FROSch</a:t>
              </a:r>
              <a:r>
                <a:rPr lang="en-US" sz="8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)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A8B6E97-25E8-3091-1ED3-CCB5E041EC35}"/>
                </a:ext>
              </a:extLst>
            </p:cNvPr>
            <p:cNvSpPr/>
            <p:nvPr/>
          </p:nvSpPr>
          <p:spPr>
            <a:xfrm>
              <a:off x="9215965" y="4228028"/>
              <a:ext cx="2488219" cy="368699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Cholesky and LDL Factorizations 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ShyLU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/Tacho)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94C1183-BBD5-1066-B16D-4FD6B6E7DC03}"/>
                </a:ext>
              </a:extLst>
            </p:cNvPr>
            <p:cNvSpPr/>
            <p:nvPr/>
          </p:nvSpPr>
          <p:spPr>
            <a:xfrm>
              <a:off x="7261431" y="4228027"/>
              <a:ext cx="1892987" cy="368700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Linear Factorization</a:t>
              </a:r>
            </a:p>
            <a:p>
              <a:pPr algn="ctr"/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(KLU, </a:t>
              </a:r>
              <a:r>
                <a:rPr lang="en-US" sz="11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ShyLU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/Basker)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A3DE1A1-75D8-5B2B-0EF5-D2AAE0CF35F2}"/>
                </a:ext>
              </a:extLst>
            </p:cNvPr>
            <p:cNvSpPr/>
            <p:nvPr/>
          </p:nvSpPr>
          <p:spPr>
            <a:xfrm>
              <a:off x="7431127" y="3299244"/>
              <a:ext cx="4273057" cy="225321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Krylov Solvers 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Belos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)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A26AC48-BED3-4F75-C23F-412F797AF97B}"/>
                </a:ext>
              </a:extLst>
            </p:cNvPr>
            <p:cNvSpPr/>
            <p:nvPr/>
          </p:nvSpPr>
          <p:spPr>
            <a:xfrm>
              <a:off x="4306741" y="4228027"/>
              <a:ext cx="2905911" cy="368700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Polynomial Smoothers, SOR, ILU 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(Ifpack2)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98E355D-52CF-C3A6-B8EB-00DF8965D748}"/>
                </a:ext>
              </a:extLst>
            </p:cNvPr>
            <p:cNvSpPr/>
            <p:nvPr/>
          </p:nvSpPr>
          <p:spPr>
            <a:xfrm>
              <a:off x="5298292" y="3577412"/>
              <a:ext cx="1160399" cy="594468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Block Solvers 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(Teko)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6B1BF2B-DB82-F15D-9042-08A016F1904E}"/>
                </a:ext>
              </a:extLst>
            </p:cNvPr>
            <p:cNvSpPr/>
            <p:nvPr/>
          </p:nvSpPr>
          <p:spPr>
            <a:xfrm>
              <a:off x="3743482" y="3577412"/>
              <a:ext cx="1504141" cy="594468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Direct Sparse &amp; Dense Solvers 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(Amesos2, Adelus)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1E5CAF7-ECA1-A8EA-E342-8DB951DFAB85}"/>
                </a:ext>
              </a:extLst>
            </p:cNvPr>
            <p:cNvSpPr/>
            <p:nvPr/>
          </p:nvSpPr>
          <p:spPr>
            <a:xfrm>
              <a:off x="2594669" y="3577412"/>
              <a:ext cx="1098144" cy="594468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Eigen Solvers 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(Anasazi)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76872AA-90E8-3ACD-2765-CF781B5B41A2}"/>
                </a:ext>
              </a:extLst>
            </p:cNvPr>
            <p:cNvSpPr/>
            <p:nvPr/>
          </p:nvSpPr>
          <p:spPr>
            <a:xfrm>
              <a:off x="5298292" y="3298159"/>
              <a:ext cx="2085859" cy="225321"/>
            </a:xfrm>
            <a:prstGeom prst="roundRect">
              <a:avLst/>
            </a:prstGeom>
            <a:solidFill>
              <a:srgbClr val="FFFF0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Nonlinear Solvers </a:t>
              </a:r>
              <a:r>
                <a:rPr lang="en-US" sz="11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(NOX)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ED39FD8-CC5B-21DB-4A60-30B9C1D4DF80}"/>
                </a:ext>
              </a:extLst>
            </p:cNvPr>
            <p:cNvSpPr txBox="1"/>
            <p:nvPr/>
          </p:nvSpPr>
          <p:spPr>
            <a:xfrm>
              <a:off x="1193632" y="4291721"/>
              <a:ext cx="1075936" cy="2769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none" rtlCol="0">
              <a:spAutoFit/>
            </a:bodyPr>
            <a:lstStyle/>
            <a:p>
              <a:pPr algn="l">
                <a:spcBef>
                  <a:spcPts val="1000"/>
                </a:spcBef>
                <a:spcAft>
                  <a:spcPts val="600"/>
                </a:spcAft>
              </a:pPr>
              <a:r>
                <a:rPr lang="en-US" sz="1200" dirty="0"/>
                <a:t>Jonathan Hu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EB3E077-55E6-B5B0-0009-5C79DEA87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1335" y="3244746"/>
              <a:ext cx="1075936" cy="107593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37D7E29-8D6C-55EF-9781-76F234BC2311}"/>
              </a:ext>
            </a:extLst>
          </p:cNvPr>
          <p:cNvGrpSpPr/>
          <p:nvPr/>
        </p:nvGrpSpPr>
        <p:grpSpPr>
          <a:xfrm>
            <a:off x="1755770" y="1123481"/>
            <a:ext cx="10271436" cy="1678329"/>
            <a:chOff x="1749285" y="1123481"/>
            <a:chExt cx="10271436" cy="167832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E883AF4-0DB6-23B0-A2BD-FA27C5BC1DC3}"/>
                </a:ext>
              </a:extLst>
            </p:cNvPr>
            <p:cNvSpPr/>
            <p:nvPr/>
          </p:nvSpPr>
          <p:spPr>
            <a:xfrm>
              <a:off x="3074573" y="1123481"/>
              <a:ext cx="8859528" cy="1678329"/>
            </a:xfrm>
            <a:prstGeom prst="roundRect">
              <a:avLst/>
            </a:prstGeom>
            <a:solidFill>
              <a:srgbClr val="D5E4D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b="1" dirty="0">
                  <a:solidFill>
                    <a:schemeClr val="tx1"/>
                  </a:solidFill>
                </a:rPr>
                <a:t>Discretization and </a:t>
              </a:r>
            </a:p>
            <a:p>
              <a:r>
                <a:rPr lang="en-US" b="1" dirty="0">
                  <a:solidFill>
                    <a:schemeClr val="tx1"/>
                  </a:solidFill>
                </a:rPr>
                <a:t>Analysis Area</a:t>
              </a:r>
              <a:r>
                <a:rPr lang="en-US" dirty="0">
                  <a:solidFill>
                    <a:schemeClr val="tx1"/>
                  </a:solidFill>
                </a:rPr>
                <a:t>: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8F59C7F-A975-C5AE-7891-6E23419A63F0}"/>
                </a:ext>
              </a:extLst>
            </p:cNvPr>
            <p:cNvSpPr/>
            <p:nvPr/>
          </p:nvSpPr>
          <p:spPr>
            <a:xfrm rot="18900000">
              <a:off x="7814026" y="1790903"/>
              <a:ext cx="1877673" cy="354862"/>
            </a:xfrm>
            <a:prstGeom prst="roundRect">
              <a:avLst/>
            </a:prstGeom>
            <a:solidFill>
              <a:srgbClr val="90EF9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Time Integration 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(Tempus)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CFC563B-9B0D-27CB-904D-2F35E93F7943}"/>
                </a:ext>
              </a:extLst>
            </p:cNvPr>
            <p:cNvSpPr/>
            <p:nvPr/>
          </p:nvSpPr>
          <p:spPr>
            <a:xfrm rot="18900000">
              <a:off x="9560791" y="1790903"/>
              <a:ext cx="1877673" cy="354862"/>
            </a:xfrm>
            <a:prstGeom prst="roundRect">
              <a:avLst/>
            </a:prstGeom>
            <a:solidFill>
              <a:srgbClr val="90EF9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Meshless Discretization 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(Compadre)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8159D81-8908-0C83-F6A3-499DA2B31C24}"/>
                </a:ext>
              </a:extLst>
            </p:cNvPr>
            <p:cNvSpPr/>
            <p:nvPr/>
          </p:nvSpPr>
          <p:spPr>
            <a:xfrm rot="18900000">
              <a:off x="4320496" y="1790903"/>
              <a:ext cx="1877673" cy="354862"/>
            </a:xfrm>
            <a:prstGeom prst="roundRect">
              <a:avLst/>
            </a:prstGeom>
            <a:solidFill>
              <a:srgbClr val="90EF9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Finite Element Assembly</a:t>
              </a:r>
            </a:p>
            <a:p>
              <a:pPr algn="ctr"/>
              <a:r>
                <a:rPr lang="en-US" sz="105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(Intrepid2, Panzer, Shards)</a:t>
              </a:r>
              <a:endParaRPr lang="en-US" sz="1100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4B7516C-8A8B-BD2B-29F0-E015FAA2332A}"/>
                </a:ext>
              </a:extLst>
            </p:cNvPr>
            <p:cNvSpPr/>
            <p:nvPr/>
          </p:nvSpPr>
          <p:spPr>
            <a:xfrm rot="18900000">
              <a:off x="5485006" y="1790903"/>
              <a:ext cx="1877673" cy="354862"/>
            </a:xfrm>
            <a:prstGeom prst="roundRect">
              <a:avLst/>
            </a:prstGeom>
            <a:solidFill>
              <a:srgbClr val="90EF9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Mesh Methods &amp; Structure</a:t>
              </a:r>
            </a:p>
            <a:p>
              <a:pPr algn="ctr"/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Krino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, Percept, STK)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7225461-A8E9-0AF7-4490-DE9EAE5C394D}"/>
                </a:ext>
              </a:extLst>
            </p:cNvPr>
            <p:cNvSpPr/>
            <p:nvPr/>
          </p:nvSpPr>
          <p:spPr>
            <a:xfrm rot="18900000">
              <a:off x="6649516" y="1790903"/>
              <a:ext cx="1877673" cy="354862"/>
            </a:xfrm>
            <a:prstGeom prst="roundRect">
              <a:avLst/>
            </a:prstGeom>
            <a:solidFill>
              <a:srgbClr val="90EF9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Optimization Methods 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(ROL)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1D71D8A-C0E2-9127-FB57-1381353A0E54}"/>
                </a:ext>
              </a:extLst>
            </p:cNvPr>
            <p:cNvSpPr/>
            <p:nvPr/>
          </p:nvSpPr>
          <p:spPr>
            <a:xfrm rot="18900000">
              <a:off x="8978536" y="1790903"/>
              <a:ext cx="1877673" cy="354862"/>
            </a:xfrm>
            <a:prstGeom prst="roundRect">
              <a:avLst/>
            </a:prstGeom>
            <a:solidFill>
              <a:srgbClr val="90EF9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Small Tensor Alegra 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MiniTensor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)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B4A1F6E9-1FC8-8F25-CEFF-296D22F38987}"/>
                </a:ext>
              </a:extLst>
            </p:cNvPr>
            <p:cNvSpPr/>
            <p:nvPr/>
          </p:nvSpPr>
          <p:spPr>
            <a:xfrm rot="18900000">
              <a:off x="4902751" y="1790903"/>
              <a:ext cx="1877673" cy="354862"/>
            </a:xfrm>
            <a:prstGeom prst="roundRect">
              <a:avLst/>
            </a:prstGeom>
            <a:solidFill>
              <a:srgbClr val="90EF9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DAG-based Field Eval.  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(Phalanx)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B4FEAC4-D914-77BF-9FF4-131F95F40162}"/>
                </a:ext>
              </a:extLst>
            </p:cNvPr>
            <p:cNvSpPr/>
            <p:nvPr/>
          </p:nvSpPr>
          <p:spPr>
            <a:xfrm rot="18900000">
              <a:off x="8396281" y="1790903"/>
              <a:ext cx="1877673" cy="354862"/>
            </a:xfrm>
            <a:prstGeom prst="roundRect">
              <a:avLst/>
            </a:prstGeom>
            <a:solidFill>
              <a:srgbClr val="90EF9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Nonlinear Anal. Drivers 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(Piro)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FE479AD-4B59-8968-6DA2-641C5BD55A4A}"/>
                </a:ext>
              </a:extLst>
            </p:cNvPr>
            <p:cNvSpPr/>
            <p:nvPr/>
          </p:nvSpPr>
          <p:spPr>
            <a:xfrm rot="18900000">
              <a:off x="7231771" y="1790903"/>
              <a:ext cx="1877673" cy="354862"/>
            </a:xfrm>
            <a:prstGeom prst="roundRect">
              <a:avLst/>
            </a:prstGeom>
            <a:solidFill>
              <a:srgbClr val="90EF9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Stochastic </a:t>
              </a:r>
              <a:r>
                <a:rPr lang="en-US" sz="1100" dirty="0" err="1">
                  <a:solidFill>
                    <a:schemeClr val="tx1"/>
                  </a:solidFill>
                </a:rPr>
                <a:t>Galerkin</a:t>
              </a:r>
              <a:r>
                <a:rPr lang="en-US" sz="1100" dirty="0">
                  <a:solidFill>
                    <a:schemeClr val="tx1"/>
                  </a:solidFill>
                </a:rPr>
                <a:t> UQ 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Stokhos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)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F8AD4F7-592F-90FB-BC0A-7DD8830957B2}"/>
                </a:ext>
              </a:extLst>
            </p:cNvPr>
            <p:cNvSpPr/>
            <p:nvPr/>
          </p:nvSpPr>
          <p:spPr>
            <a:xfrm rot="18900000">
              <a:off x="10143048" y="1790903"/>
              <a:ext cx="1877673" cy="354862"/>
            </a:xfrm>
            <a:prstGeom prst="roundRect">
              <a:avLst/>
            </a:prstGeom>
            <a:solidFill>
              <a:srgbClr val="90EF9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Coupled Physics Examples 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TrilinosCouplings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)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A519F20-B282-17C4-CC6F-2CE3B89C4C12}"/>
                </a:ext>
              </a:extLst>
            </p:cNvPr>
            <p:cNvSpPr/>
            <p:nvPr/>
          </p:nvSpPr>
          <p:spPr>
            <a:xfrm rot="18900000">
              <a:off x="6067261" y="1790903"/>
              <a:ext cx="1877673" cy="354862"/>
            </a:xfrm>
            <a:prstGeom prst="roundRect">
              <a:avLst/>
            </a:prstGeom>
            <a:solidFill>
              <a:srgbClr val="90EF9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Automatic Differentiation 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en-US" sz="1100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Sacado</a:t>
              </a:r>
              <a:r>
                <a:rPr lang="en-US" sz="11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)</a:t>
              </a:r>
            </a:p>
          </p:txBody>
        </p:sp>
        <p:pic>
          <p:nvPicPr>
            <p:cNvPr id="53" name="Picture 20" descr="Mauro Perego's badge photo">
              <a:extLst>
                <a:ext uri="{FF2B5EF4-FFF2-40B4-BE49-F238E27FC236}">
                  <a16:creationId xmlns:a16="http://schemas.microsoft.com/office/drawing/2014/main" id="{77D5D482-4CDE-C32D-45EC-83B5F8260D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53" b="-8453"/>
            <a:stretch/>
          </p:blipFill>
          <p:spPr bwMode="auto">
            <a:xfrm>
              <a:off x="1792227" y="1365977"/>
              <a:ext cx="1081795" cy="1081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987C70C-9D4D-9D7A-B96D-4C920000A5BE}"/>
                </a:ext>
              </a:extLst>
            </p:cNvPr>
            <p:cNvSpPr txBox="1"/>
            <p:nvPr/>
          </p:nvSpPr>
          <p:spPr>
            <a:xfrm>
              <a:off x="1749285" y="2326140"/>
              <a:ext cx="1199624" cy="27699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  <p:txBody>
            <a:bodyPr wrap="none" rtlCol="0">
              <a:spAutoFit/>
            </a:bodyPr>
            <a:lstStyle/>
            <a:p>
              <a:pPr algn="l">
                <a:spcBef>
                  <a:spcPts val="1000"/>
                </a:spcBef>
                <a:spcAft>
                  <a:spcPts val="600"/>
                </a:spcAft>
              </a:pPr>
              <a:r>
                <a:rPr lang="en-US" sz="1200" dirty="0"/>
                <a:t>Mauro Perego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15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44E389-BE04-1BAA-1B55-0576F26E3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639557"/>
              </p:ext>
            </p:extLst>
          </p:nvPr>
        </p:nvGraphicFramePr>
        <p:xfrm>
          <a:off x="352326" y="1433294"/>
          <a:ext cx="11129760" cy="5253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894">
                  <a:extLst>
                    <a:ext uri="{9D8B030D-6E8A-4147-A177-3AD203B41FA5}">
                      <a16:colId xmlns:a16="http://schemas.microsoft.com/office/drawing/2014/main" val="2456658856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276599536"/>
                    </a:ext>
                  </a:extLst>
                </a:gridCol>
                <a:gridCol w="3078866">
                  <a:extLst>
                    <a:ext uri="{9D8B030D-6E8A-4147-A177-3AD203B41FA5}">
                      <a16:colId xmlns:a16="http://schemas.microsoft.com/office/drawing/2014/main" val="876361748"/>
                    </a:ext>
                  </a:extLst>
                </a:gridCol>
              </a:tblGrid>
              <a:tr h="359572">
                <a:tc>
                  <a:txBody>
                    <a:bodyPr/>
                    <a:lstStyle/>
                    <a:p>
                      <a:r>
                        <a:rPr lang="en-US" sz="1500" dirty="0"/>
                        <a:t>Algebra/</a:t>
                      </a:r>
                      <a:r>
                        <a:rPr lang="en-US" sz="1500" dirty="0" err="1"/>
                        <a:t>Numerics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Package Lead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6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Kokkos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kokkos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Performance portability library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Christian Trott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crtrott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93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Kokkos Kernels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kokkos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-kernels)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Optimized math kernels for Kokkos library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Luc Berger-</a:t>
                      </a:r>
                      <a:r>
                        <a:rPr lang="en-US" sz="1500" dirty="0" err="1"/>
                        <a:t>Vergiat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lucbv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63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RTOp</a:t>
                      </a:r>
                      <a:r>
                        <a:rPr lang="en-US" sz="1500" b="1" dirty="0"/>
                        <a:t> 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rtop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Vector Reduction/Transformation Operators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Ross Bartlett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bartlettroscoe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424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Thyra</a:t>
                      </a:r>
                      <a:r>
                        <a:rPr lang="en-US" sz="1500" b="1" dirty="0"/>
                        <a:t> 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thyra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Abstract numerical algorithms and interfaces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Ross Bartlett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bartlettroscoe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6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Tpetra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tpetra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Distributed linear algebra 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Chris Siefert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(@csiefert2)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888108"/>
                  </a:ext>
                </a:extLst>
              </a:tr>
              <a:tr h="444184">
                <a:tc gridSpan="3"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Utilities</a:t>
                      </a:r>
                    </a:p>
                  </a:txBody>
                  <a:tcPr anchor="ctr">
                    <a:solidFill>
                      <a:srgbClr val="01AC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5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Galeri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galeri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Matrix generation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Jonathan Hu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(@jhux2)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57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PyTrilinos2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(@pytrilinos2)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Python bindings for Trilinos packages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Christian </a:t>
                      </a:r>
                      <a:r>
                        <a:rPr lang="en-US" sz="1500" dirty="0" err="1"/>
                        <a:t>Glusa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cgcgcg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200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SEACAS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(@SEACAS)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i="0" dirty="0"/>
                        <a:t>Utilities supporting finite element analysis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Greg </a:t>
                      </a:r>
                      <a:r>
                        <a:rPr lang="en-US" sz="1500" dirty="0" err="1"/>
                        <a:t>Sjaardema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gsjaardema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39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Teuchos</a:t>
                      </a:r>
                      <a:r>
                        <a:rPr lang="en-US" sz="1500" b="1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teuchos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Common tools </a:t>
                      </a:r>
                      <a:r>
                        <a:rPr lang="en-US" sz="1500" i="1" dirty="0"/>
                        <a:t>(smart pointers, parameter lists, …)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Roger Pawlowski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rppawlo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13789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Meshing / Domain Decomposition</a:t>
                      </a:r>
                    </a:p>
                  </a:txBody>
                  <a:tcPr anchor="ctr">
                    <a:solidFill>
                      <a:srgbClr val="01AC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13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Pamgen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pamgen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Mesh generation tools for simple shapes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Roger Pawlowski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rppawlo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68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Zoltan/Zoltan2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zoltan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@zoltan2)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Load balancing and partitioning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Erik Boman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egboman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4474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6D678-2CDB-3C3E-610D-B6B10985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3F8331-1765-620D-A221-0E181DFD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Area - provides basic capabilities</a:t>
            </a:r>
          </a:p>
        </p:txBody>
      </p:sp>
      <p:pic>
        <p:nvPicPr>
          <p:cNvPr id="8" name="Picture 18" descr="Roger P. Pawlowski's badge photo">
            <a:extLst>
              <a:ext uri="{FF2B5EF4-FFF2-40B4-BE49-F238E27FC236}">
                <a16:creationId xmlns:a16="http://schemas.microsoft.com/office/drawing/2014/main" id="{A890B414-1329-0D7A-1B6B-906A2CDAF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3" b="-8453"/>
          <a:stretch/>
        </p:blipFill>
        <p:spPr bwMode="auto">
          <a:xfrm>
            <a:off x="10007608" y="112842"/>
            <a:ext cx="1081795" cy="10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D9A951-979B-AFA3-A6A1-B9B3C8B89F10}"/>
              </a:ext>
            </a:extLst>
          </p:cNvPr>
          <p:cNvSpPr txBox="1"/>
          <p:nvPr/>
        </p:nvSpPr>
        <p:spPr>
          <a:xfrm>
            <a:off x="9878932" y="1088376"/>
            <a:ext cx="1385444" cy="27699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200" dirty="0"/>
              <a:t>Roger Pawlowski</a:t>
            </a:r>
          </a:p>
        </p:txBody>
      </p:sp>
    </p:spTree>
    <p:extLst>
      <p:ext uri="{BB962C8B-B14F-4D97-AF65-F5344CB8AC3E}">
        <p14:creationId xmlns:p14="http://schemas.microsoft.com/office/powerpoint/2010/main" val="698290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E01E-28F2-6BF9-8C02-C4FD7D418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977EFE-D670-5996-A6BC-0CBF358E4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902" y="72425"/>
            <a:ext cx="1075936" cy="107593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1508620-5A4C-11BE-8B3B-269AA0971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442178"/>
              </p:ext>
            </p:extLst>
          </p:nvPr>
        </p:nvGraphicFramePr>
        <p:xfrm>
          <a:off x="352326" y="1433294"/>
          <a:ext cx="11129395" cy="5253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530">
                  <a:extLst>
                    <a:ext uri="{9D8B030D-6E8A-4147-A177-3AD203B41FA5}">
                      <a16:colId xmlns:a16="http://schemas.microsoft.com/office/drawing/2014/main" val="2456658856"/>
                    </a:ext>
                  </a:extLst>
                </a:gridCol>
                <a:gridCol w="3519068">
                  <a:extLst>
                    <a:ext uri="{9D8B030D-6E8A-4147-A177-3AD203B41FA5}">
                      <a16:colId xmlns:a16="http://schemas.microsoft.com/office/drawing/2014/main" val="1276599536"/>
                    </a:ext>
                  </a:extLst>
                </a:gridCol>
                <a:gridCol w="4131797">
                  <a:extLst>
                    <a:ext uri="{9D8B030D-6E8A-4147-A177-3AD203B41FA5}">
                      <a16:colId xmlns:a16="http://schemas.microsoft.com/office/drawing/2014/main" val="2442848242"/>
                    </a:ext>
                  </a:extLst>
                </a:gridCol>
              </a:tblGrid>
              <a:tr h="359572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Linear / Nonlinear Solvers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Package Lead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6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Adelus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adelus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Scalable dense linear solvers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Vinh Dang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(@vqd8a)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93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Amesos2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(@Amesos2)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Direct sparse solvers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Siva Rajamanickam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(@srajama1)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63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Belos</a:t>
                      </a:r>
                      <a:r>
                        <a:rPr lang="en-US" sz="1500" b="1" dirty="0"/>
                        <a:t> 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belos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Iterative linear solvers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Heidi Thornquist  </a:t>
                      </a:r>
                      <a:r>
                        <a:rPr lang="en-US" sz="15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(@hkthorn)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424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NOX 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nox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Nonlinear solvers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Roger Pawlowski  </a:t>
                      </a:r>
                      <a:r>
                        <a:rPr lang="en-US" sz="15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(@rppawlo)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6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ShyLU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shylu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Hybrid linear solvers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Siva Rajamanickam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(@srajama1)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888108"/>
                  </a:ext>
                </a:extLst>
              </a:tr>
              <a:tr h="444184">
                <a:tc gridSpan="3"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Preconditioners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4005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Ifpack2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(@ifpack2)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Preconditioners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Jonathan Hu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(@jhux2)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57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MueLu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muelu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Multigrid solvers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Jonathan Hu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(@jhux2)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200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Teko</a:t>
                      </a:r>
                      <a:r>
                        <a:rPr lang="en-US" sz="1500" dirty="0"/>
                        <a:t>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teko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Block preconditioners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Malachi Phillips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MalachiTimothyPhillips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3974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513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Anasazi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anasazi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Eigenvalue solvers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Heidi Thornquist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hkthorn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68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 err="1"/>
                        <a:t>Stratimikos</a:t>
                      </a:r>
                      <a:r>
                        <a:rPr lang="en-US" sz="1500" b="1" dirty="0"/>
                        <a:t>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stratimikos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Solver and preconditioner wrappers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Ross Bartlett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bartlettroscoe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447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/>
                        <a:t>Xpetra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xpetra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Linear algebra interfaces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Jonathan Hu  </a:t>
                      </a:r>
                      <a:r>
                        <a:rPr lang="en-US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(@jhux2)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3657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83354-3166-321E-1B37-42B5EA11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DBE78E-2BFF-4E9F-C621-1AF1FB59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Solvers Area - provides linear and nonlinear Solvers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57662-8B7F-A0AD-417A-FFB79D6E55C3}"/>
              </a:ext>
            </a:extLst>
          </p:cNvPr>
          <p:cNvSpPr txBox="1"/>
          <p:nvPr/>
        </p:nvSpPr>
        <p:spPr>
          <a:xfrm>
            <a:off x="10070698" y="1148361"/>
            <a:ext cx="1075936" cy="27699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200" dirty="0"/>
              <a:t>Jonathan Hu</a:t>
            </a:r>
          </a:p>
        </p:txBody>
      </p:sp>
    </p:spTree>
    <p:extLst>
      <p:ext uri="{BB962C8B-B14F-4D97-AF65-F5344CB8AC3E}">
        <p14:creationId xmlns:p14="http://schemas.microsoft.com/office/powerpoint/2010/main" val="3079786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0A0CE4-7241-BD7C-609B-1F80FFA4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C7C1B9-AD0E-C825-5898-2F9B0F97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7" y="238026"/>
            <a:ext cx="8444432" cy="676374"/>
          </a:xfrm>
        </p:spPr>
        <p:txBody>
          <a:bodyPr/>
          <a:lstStyle/>
          <a:p>
            <a:r>
              <a:rPr lang="en-US" dirty="0"/>
              <a:t>Discretization and Analysis - modular, interoperable and extensible tools</a:t>
            </a:r>
          </a:p>
        </p:txBody>
      </p:sp>
      <p:pic>
        <p:nvPicPr>
          <p:cNvPr id="4" name="Picture 20" descr="Mauro Perego's badge photo">
            <a:extLst>
              <a:ext uri="{FF2B5EF4-FFF2-40B4-BE49-F238E27FC236}">
                <a16:creationId xmlns:a16="http://schemas.microsoft.com/office/drawing/2014/main" id="{14F788E7-2B0D-551E-C4FE-57ECE09BC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3" b="-8453"/>
          <a:stretch/>
        </p:blipFill>
        <p:spPr bwMode="auto">
          <a:xfrm>
            <a:off x="9999319" y="113129"/>
            <a:ext cx="1081795" cy="10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C21520-3188-0ECF-28E6-FB1C8DFC6168}"/>
              </a:ext>
            </a:extLst>
          </p:cNvPr>
          <p:cNvSpPr txBox="1"/>
          <p:nvPr/>
        </p:nvSpPr>
        <p:spPr>
          <a:xfrm>
            <a:off x="9982317" y="1073292"/>
            <a:ext cx="1199624" cy="27699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200" dirty="0"/>
              <a:t>Mauro Perego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23D90BA-4B20-5BC7-DF4F-53D94104D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760450"/>
              </p:ext>
            </p:extLst>
          </p:nvPr>
        </p:nvGraphicFramePr>
        <p:xfrm>
          <a:off x="598654" y="1350291"/>
          <a:ext cx="10994691" cy="5349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163118">
                  <a:extLst>
                    <a:ext uri="{9D8B030D-6E8A-4147-A177-3AD203B41FA5}">
                      <a16:colId xmlns:a16="http://schemas.microsoft.com/office/drawing/2014/main" val="506757077"/>
                    </a:ext>
                  </a:extLst>
                </a:gridCol>
                <a:gridCol w="4606724">
                  <a:extLst>
                    <a:ext uri="{9D8B030D-6E8A-4147-A177-3AD203B41FA5}">
                      <a16:colId xmlns:a16="http://schemas.microsoft.com/office/drawing/2014/main" val="1320491615"/>
                    </a:ext>
                  </a:extLst>
                </a:gridCol>
                <a:gridCol w="3224849">
                  <a:extLst>
                    <a:ext uri="{9D8B030D-6E8A-4147-A177-3AD203B41FA5}">
                      <a16:colId xmlns:a16="http://schemas.microsoft.com/office/drawing/2014/main" val="1913992251"/>
                    </a:ext>
                  </a:extLst>
                </a:gridCol>
              </a:tblGrid>
              <a:tr h="356616">
                <a:tc>
                  <a:txBody>
                    <a:bodyPr/>
                    <a:lstStyle/>
                    <a:p>
                      <a:r>
                        <a:rPr lang="en-US" sz="1600" b="0" dirty="0"/>
                        <a:t>Compadre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(@Compadre)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Toolkit for meshless discretizations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Paul </a:t>
                      </a:r>
                      <a:r>
                        <a:rPr lang="en-US" sz="1600" b="0" dirty="0" err="1"/>
                        <a:t>Kuberry</a:t>
                      </a:r>
                      <a:r>
                        <a:rPr lang="en-US" sz="1600" b="0" dirty="0"/>
                        <a:t>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(@Paul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Kuberry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248560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/>
                        <a:t>Intrepid2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(@Intrepid2)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High-order compatible finite elements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Mauro Perego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mperego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307292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 err="1"/>
                        <a:t>Krino</a:t>
                      </a:r>
                      <a:r>
                        <a:rPr lang="en-US" sz="1600" dirty="0"/>
                        <a:t>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krino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Meshing tool with level-set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David Noble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drnobleabq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290450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 err="1"/>
                        <a:t>MiniTensor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Algebra for small vectors/tensors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Alejandro Mota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lxmota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324397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/>
                        <a:t>Panzer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(@panzer)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Finite element analysis and 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Roger Pawlowski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rppawlo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893352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/>
                        <a:t>Percept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(@percept)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Mesh adaptation and data transfer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Brian Carnes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bricar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383144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/>
                        <a:t>Phalanx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(@phalanx)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DAG-based local field evaluation kernel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Roger Pawlowski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rppawlo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629770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/>
                        <a:t>Piro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piro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Driver classes for common nonlinear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Mauro Perego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mperego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506473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/>
                        <a:t>ROL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rol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Large-scale optimization algorithms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Denis </a:t>
                      </a:r>
                      <a:r>
                        <a:rPr lang="en-US" sz="1600" dirty="0" err="1"/>
                        <a:t>Ridzal</a:t>
                      </a:r>
                      <a:r>
                        <a:rPr lang="en-US" sz="1600" dirty="0"/>
                        <a:t>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(@Denis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Ridzal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68056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 err="1"/>
                        <a:t>Sacado</a:t>
                      </a:r>
                      <a:r>
                        <a:rPr lang="en-US" sz="1600" dirty="0"/>
                        <a:t>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Sacado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Automatic 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Eric Phipps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(@Eric Phipps)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892708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/>
                        <a:t>Shards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(@shards)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Finite element topologies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Mauro Perego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mperego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512450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/>
                        <a:t>STK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(@STK)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Scalable mesh data structures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Alan Williams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(@alanw0)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061003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 err="1"/>
                        <a:t>Stokhos</a:t>
                      </a:r>
                      <a:r>
                        <a:rPr lang="en-US" sz="1600" dirty="0"/>
                        <a:t>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Stokhos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Stochastic </a:t>
                      </a:r>
                      <a:r>
                        <a:rPr lang="en-US" sz="1600" dirty="0" err="1"/>
                        <a:t>Galerkin</a:t>
                      </a:r>
                      <a:r>
                        <a:rPr lang="en-US" sz="1600" dirty="0"/>
                        <a:t> UQ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Eric Phipps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(@Eric Phipps)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149360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/>
                        <a:t>Tempus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(@tempus)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Curtis Ober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(@ccober6)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3280084"/>
                  </a:ext>
                </a:extLst>
              </a:tr>
              <a:tr h="356616">
                <a:tc>
                  <a:txBody>
                    <a:bodyPr/>
                    <a:lstStyle/>
                    <a:p>
                      <a:r>
                        <a:rPr lang="en-US" sz="1600" dirty="0" err="1"/>
                        <a:t>TrilinosCouplings</a:t>
                      </a:r>
                      <a:r>
                        <a:rPr lang="en-US" sz="1600" dirty="0"/>
                        <a:t>  </a:t>
                      </a:r>
                      <a:r>
                        <a:rPr lang="en-US" sz="105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05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trilinoscouplings</a:t>
                      </a:r>
                      <a:r>
                        <a:rPr lang="en-US" sz="105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Coupled physics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Mauro Perego 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mperego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773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509324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Brand">
  <a:themeElements>
    <a:clrScheme name="Sandia Brand">
      <a:dk1>
        <a:srgbClr val="1B1B1B"/>
      </a:dk1>
      <a:lt1>
        <a:srgbClr val="FFFFFF"/>
      </a:lt1>
      <a:dk2>
        <a:srgbClr val="0075A9"/>
      </a:dk2>
      <a:lt2>
        <a:srgbClr val="7D8EA0"/>
      </a:lt2>
      <a:accent1>
        <a:srgbClr val="00ACCF"/>
      </a:accent1>
      <a:accent2>
        <a:srgbClr val="287968"/>
      </a:accent2>
      <a:accent3>
        <a:srgbClr val="69B244"/>
      </a:accent3>
      <a:accent4>
        <a:srgbClr val="EC8A00"/>
      </a:accent4>
      <a:accent5>
        <a:srgbClr val="C41D24"/>
      </a:accent5>
      <a:accent6>
        <a:srgbClr val="8A2B78"/>
      </a:accent6>
      <a:hlink>
        <a:srgbClr val="007F9B"/>
      </a:hlink>
      <a:folHlink>
        <a:srgbClr val="0275A9"/>
      </a:folHlink>
    </a:clrScheme>
    <a:fontScheme name="Sandia Brand">
      <a:majorFont>
        <a:latin typeface="Exo 2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Bef>
            <a:spcPts val="1000"/>
          </a:spcBef>
          <a:spcAft>
            <a:spcPts val="6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ndiaBrand" id="{1968AAD6-CBA6-064F-9237-4007AAEE23B9}" vid="{2E5380AC-16C9-734E-8236-37757CA639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72201</TotalTime>
  <Words>1736</Words>
  <Application>Microsoft Macintosh PowerPoint</Application>
  <PresentationFormat>Widescreen</PresentationFormat>
  <Paragraphs>374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Apple Symbols</vt:lpstr>
      <vt:lpstr>Aptos</vt:lpstr>
      <vt:lpstr>Arial</vt:lpstr>
      <vt:lpstr>Calibri</vt:lpstr>
      <vt:lpstr>Courier New</vt:lpstr>
      <vt:lpstr>Exo 2</vt:lpstr>
      <vt:lpstr>Exo 2 Semi Bold</vt:lpstr>
      <vt:lpstr>Helvetica</vt:lpstr>
      <vt:lpstr>Open Sans</vt:lpstr>
      <vt:lpstr>Open Sans Light</vt:lpstr>
      <vt:lpstr>Open Sans SemiBold</vt:lpstr>
      <vt:lpstr>Wingdings</vt:lpstr>
      <vt:lpstr>SandiaBrand</vt:lpstr>
      <vt:lpstr>Trilinos Introduction and Overview</vt:lpstr>
      <vt:lpstr>Trilinos Users-Developers Group Meeting</vt:lpstr>
      <vt:lpstr>Trilinos background</vt:lpstr>
      <vt:lpstr>Trilinos</vt:lpstr>
      <vt:lpstr>Trilinos Leadership</vt:lpstr>
      <vt:lpstr>Trilinos Areas</vt:lpstr>
      <vt:lpstr>Core Area - provides basic capabilities</vt:lpstr>
      <vt:lpstr>Solvers Area - provides linear and nonlinear Solvers</vt:lpstr>
      <vt:lpstr>Discretization and Analysis - modular, interoperable and extensible tools</vt:lpstr>
      <vt:lpstr>DEV Sec Ops – Supports daily Operations and CI/CD</vt:lpstr>
      <vt:lpstr>Collaborations with Users &amp; Stakeholders</vt:lpstr>
      <vt:lpstr>Trilinos Package history</vt:lpstr>
      <vt:lpstr>Epetra Removal – SEPT. 2025!</vt:lpstr>
      <vt:lpstr>Trilinos Users-Developers Group (TUG) Meeting</vt:lpstr>
      <vt:lpstr>Thanks!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Hatfield, Laura Emily</dc:creator>
  <cp:lastModifiedBy>Ober, Curtis C.</cp:lastModifiedBy>
  <cp:revision>155</cp:revision>
  <dcterms:created xsi:type="dcterms:W3CDTF">2023-03-17T19:55:08Z</dcterms:created>
  <dcterms:modified xsi:type="dcterms:W3CDTF">2025-05-04T22:11:42Z</dcterms:modified>
</cp:coreProperties>
</file>